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29"/>
  </p:notesMasterIdLst>
  <p:sldIdLst>
    <p:sldId id="287" r:id="rId2"/>
    <p:sldId id="257" r:id="rId3"/>
    <p:sldId id="262" r:id="rId4"/>
    <p:sldId id="341" r:id="rId5"/>
    <p:sldId id="342" r:id="rId6"/>
    <p:sldId id="343" r:id="rId7"/>
    <p:sldId id="344" r:id="rId8"/>
    <p:sldId id="292" r:id="rId9"/>
    <p:sldId id="293" r:id="rId10"/>
    <p:sldId id="258" r:id="rId11"/>
    <p:sldId id="261" r:id="rId12"/>
    <p:sldId id="259" r:id="rId13"/>
    <p:sldId id="346" r:id="rId14"/>
    <p:sldId id="294" r:id="rId15"/>
    <p:sldId id="260" r:id="rId16"/>
    <p:sldId id="339" r:id="rId17"/>
    <p:sldId id="295"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47" r:id="rId33"/>
    <p:sldId id="348" r:id="rId34"/>
    <p:sldId id="296" r:id="rId35"/>
    <p:sldId id="291" r:id="rId36"/>
    <p:sldId id="363" r:id="rId37"/>
    <p:sldId id="364" r:id="rId38"/>
    <p:sldId id="263" r:id="rId39"/>
    <p:sldId id="264" r:id="rId40"/>
    <p:sldId id="265" r:id="rId41"/>
    <p:sldId id="266" r:id="rId42"/>
    <p:sldId id="299" r:id="rId43"/>
    <p:sldId id="365" r:id="rId44"/>
    <p:sldId id="267" r:id="rId45"/>
    <p:sldId id="366" r:id="rId46"/>
    <p:sldId id="367" r:id="rId47"/>
    <p:sldId id="309" r:id="rId48"/>
    <p:sldId id="310" r:id="rId49"/>
    <p:sldId id="289" r:id="rId50"/>
    <p:sldId id="290" r:id="rId51"/>
    <p:sldId id="311" r:id="rId52"/>
    <p:sldId id="368" r:id="rId53"/>
    <p:sldId id="369" r:id="rId54"/>
    <p:sldId id="298" r:id="rId55"/>
    <p:sldId id="312" r:id="rId56"/>
    <p:sldId id="313" r:id="rId57"/>
    <p:sldId id="297" r:id="rId58"/>
    <p:sldId id="268" r:id="rId59"/>
    <p:sldId id="269" r:id="rId60"/>
    <p:sldId id="270" r:id="rId61"/>
    <p:sldId id="300" r:id="rId62"/>
    <p:sldId id="370" r:id="rId63"/>
    <p:sldId id="371" r:id="rId64"/>
    <p:sldId id="372" r:id="rId65"/>
    <p:sldId id="373" r:id="rId66"/>
    <p:sldId id="340" r:id="rId67"/>
    <p:sldId id="314" r:id="rId68"/>
    <p:sldId id="315" r:id="rId69"/>
    <p:sldId id="271" r:id="rId70"/>
    <p:sldId id="272" r:id="rId71"/>
    <p:sldId id="301" r:id="rId72"/>
    <p:sldId id="374" r:id="rId73"/>
    <p:sldId id="375" r:id="rId74"/>
    <p:sldId id="273" r:id="rId75"/>
    <p:sldId id="316" r:id="rId76"/>
    <p:sldId id="274" r:id="rId77"/>
    <p:sldId id="317" r:id="rId78"/>
    <p:sldId id="318" r:id="rId79"/>
    <p:sldId id="319" r:id="rId80"/>
    <p:sldId id="284" r:id="rId81"/>
    <p:sldId id="303" r:id="rId82"/>
    <p:sldId id="376" r:id="rId83"/>
    <p:sldId id="377" r:id="rId84"/>
    <p:sldId id="302" r:id="rId85"/>
    <p:sldId id="276" r:id="rId86"/>
    <p:sldId id="277" r:id="rId87"/>
    <p:sldId id="278" r:id="rId88"/>
    <p:sldId id="279" r:id="rId89"/>
    <p:sldId id="280" r:id="rId90"/>
    <p:sldId id="304" r:id="rId91"/>
    <p:sldId id="386" r:id="rId92"/>
    <p:sldId id="387" r:id="rId93"/>
    <p:sldId id="281" r:id="rId94"/>
    <p:sldId id="285" r:id="rId95"/>
    <p:sldId id="286" r:id="rId96"/>
    <p:sldId id="305" r:id="rId97"/>
    <p:sldId id="379" r:id="rId98"/>
    <p:sldId id="380" r:id="rId99"/>
    <p:sldId id="381" r:id="rId100"/>
    <p:sldId id="382" r:id="rId101"/>
    <p:sldId id="383" r:id="rId102"/>
    <p:sldId id="384" r:id="rId103"/>
    <p:sldId id="385" r:id="rId104"/>
    <p:sldId id="306" r:id="rId105"/>
    <p:sldId id="320" r:id="rId106"/>
    <p:sldId id="321" r:id="rId107"/>
    <p:sldId id="322" r:id="rId108"/>
    <p:sldId id="323" r:id="rId109"/>
    <p:sldId id="324" r:id="rId110"/>
    <p:sldId id="325" r:id="rId111"/>
    <p:sldId id="326" r:id="rId112"/>
    <p:sldId id="327" r:id="rId113"/>
    <p:sldId id="328" r:id="rId114"/>
    <p:sldId id="329" r:id="rId115"/>
    <p:sldId id="330" r:id="rId116"/>
    <p:sldId id="331" r:id="rId117"/>
    <p:sldId id="332" r:id="rId118"/>
    <p:sldId id="333" r:id="rId119"/>
    <p:sldId id="334" r:id="rId120"/>
    <p:sldId id="335" r:id="rId121"/>
    <p:sldId id="336" r:id="rId122"/>
    <p:sldId id="337" r:id="rId123"/>
    <p:sldId id="338" r:id="rId124"/>
    <p:sldId id="307" r:id="rId125"/>
    <p:sldId id="378" r:id="rId126"/>
    <p:sldId id="308" r:id="rId127"/>
    <p:sldId id="345"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464" y="-88"/>
      </p:cViewPr>
      <p:guideLst>
        <p:guide orient="horz" pos="2160"/>
        <p:guide pos="2880"/>
      </p:guideLst>
    </p:cSldViewPr>
  </p:slideViewPr>
  <p:notesTextViewPr>
    <p:cViewPr>
      <p:scale>
        <a:sx n="1" d="1"/>
        <a:sy n="1" d="1"/>
      </p:scale>
      <p:origin x="0" y="0"/>
    </p:cViewPr>
  </p:notesTextViewPr>
  <p:sorterViewPr>
    <p:cViewPr>
      <p:scale>
        <a:sx n="145" d="100"/>
        <a:sy n="145" d="100"/>
      </p:scale>
      <p:origin x="0" y="26216"/>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interSettings" Target="printerSettings/printerSettings1.bin"/><Relationship Id="rId131" Type="http://schemas.openxmlformats.org/officeDocument/2006/relationships/presProps" Target="presProps.xml"/><Relationship Id="rId132" Type="http://schemas.openxmlformats.org/officeDocument/2006/relationships/viewProps" Target="viewProps.xml"/><Relationship Id="rId133" Type="http://schemas.openxmlformats.org/officeDocument/2006/relationships/theme" Target="theme/theme1.xml"/><Relationship Id="rId13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9F8A34-E294-144F-BC6F-3806D9C97E6F}" type="datetimeFigureOut">
              <a:rPr lang="en-US" smtClean="0"/>
              <a:t>2/25/17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65857A-13F8-7745-B107-1257387C65E1}" type="slidenum">
              <a:rPr lang="en-US" smtClean="0"/>
              <a:t>‹#›</a:t>
            </a:fld>
            <a:endParaRPr lang="en-US"/>
          </a:p>
        </p:txBody>
      </p:sp>
    </p:spTree>
    <p:extLst>
      <p:ext uri="{BB962C8B-B14F-4D97-AF65-F5344CB8AC3E}">
        <p14:creationId xmlns:p14="http://schemas.microsoft.com/office/powerpoint/2010/main" val="21775779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400" b="1">
                <a:solidFill>
                  <a:schemeClr val="tx1"/>
                </a:solidFill>
                <a:latin typeface="Times New Roman" pitchFamily="18" charset="0"/>
              </a:defRPr>
            </a:lvl1pPr>
            <a:lvl2pPr marL="729057" indent="-280406" defTabSz="914437" eaLnBrk="0" hangingPunct="0">
              <a:defRPr sz="2400" b="1">
                <a:solidFill>
                  <a:schemeClr val="tx1"/>
                </a:solidFill>
                <a:latin typeface="Times New Roman" pitchFamily="18" charset="0"/>
              </a:defRPr>
            </a:lvl2pPr>
            <a:lvl3pPr marL="1121626" indent="-224325" defTabSz="914437" eaLnBrk="0" hangingPunct="0">
              <a:defRPr sz="2400" b="1">
                <a:solidFill>
                  <a:schemeClr val="tx1"/>
                </a:solidFill>
                <a:latin typeface="Times New Roman" pitchFamily="18" charset="0"/>
              </a:defRPr>
            </a:lvl3pPr>
            <a:lvl4pPr marL="1570276" indent="-224325" defTabSz="914437" eaLnBrk="0" hangingPunct="0">
              <a:defRPr sz="2400" b="1">
                <a:solidFill>
                  <a:schemeClr val="tx1"/>
                </a:solidFill>
                <a:latin typeface="Times New Roman" pitchFamily="18" charset="0"/>
              </a:defRPr>
            </a:lvl4pPr>
            <a:lvl5pPr marL="2018927" indent="-224325" defTabSz="914437" eaLnBrk="0" hangingPunct="0">
              <a:defRPr sz="2400" b="1">
                <a:solidFill>
                  <a:schemeClr val="tx1"/>
                </a:solidFill>
                <a:latin typeface="Times New Roman" pitchFamily="18" charset="0"/>
              </a:defRPr>
            </a:lvl5pPr>
            <a:lvl6pPr marL="2467577" indent="-224325" defTabSz="914437" eaLnBrk="0" fontAlgn="base" hangingPunct="0">
              <a:spcBef>
                <a:spcPct val="0"/>
              </a:spcBef>
              <a:spcAft>
                <a:spcPct val="0"/>
              </a:spcAft>
              <a:defRPr sz="2400" b="1">
                <a:solidFill>
                  <a:schemeClr val="tx1"/>
                </a:solidFill>
                <a:latin typeface="Times New Roman" pitchFamily="18" charset="0"/>
              </a:defRPr>
            </a:lvl6pPr>
            <a:lvl7pPr marL="2916227" indent="-224325" defTabSz="914437" eaLnBrk="0" fontAlgn="base" hangingPunct="0">
              <a:spcBef>
                <a:spcPct val="0"/>
              </a:spcBef>
              <a:spcAft>
                <a:spcPct val="0"/>
              </a:spcAft>
              <a:defRPr sz="2400" b="1">
                <a:solidFill>
                  <a:schemeClr val="tx1"/>
                </a:solidFill>
                <a:latin typeface="Times New Roman" pitchFamily="18" charset="0"/>
              </a:defRPr>
            </a:lvl7pPr>
            <a:lvl8pPr marL="3364878" indent="-224325" defTabSz="914437" eaLnBrk="0" fontAlgn="base" hangingPunct="0">
              <a:spcBef>
                <a:spcPct val="0"/>
              </a:spcBef>
              <a:spcAft>
                <a:spcPct val="0"/>
              </a:spcAft>
              <a:defRPr sz="2400" b="1">
                <a:solidFill>
                  <a:schemeClr val="tx1"/>
                </a:solidFill>
                <a:latin typeface="Times New Roman" pitchFamily="18" charset="0"/>
              </a:defRPr>
            </a:lvl8pPr>
            <a:lvl9pPr marL="3813528" indent="-224325" defTabSz="914437" eaLnBrk="0" fontAlgn="base" hangingPunct="0">
              <a:spcBef>
                <a:spcPct val="0"/>
              </a:spcBef>
              <a:spcAft>
                <a:spcPct val="0"/>
              </a:spcAft>
              <a:defRPr sz="2400" b="1">
                <a:solidFill>
                  <a:schemeClr val="tx1"/>
                </a:solidFill>
                <a:latin typeface="Times New Roman" pitchFamily="18" charset="0"/>
              </a:defRPr>
            </a:lvl9pPr>
          </a:lstStyle>
          <a:p>
            <a:pPr eaLnBrk="1" hangingPunct="1"/>
            <a:fld id="{F28FADD1-4748-4FD3-9E3D-00820F0DB9B5}" type="slidenum">
              <a:rPr lang="en-US" sz="1200" b="0">
                <a:solidFill>
                  <a:prstClr val="black"/>
                </a:solidFill>
              </a:rPr>
              <a:pPr eaLnBrk="1" hangingPunct="1"/>
              <a:t>7</a:t>
            </a:fld>
            <a:endParaRPr lang="en-US" sz="1200" b="0">
              <a:solidFill>
                <a:prstClr val="black"/>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32</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32</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400" b="1">
                <a:solidFill>
                  <a:schemeClr val="tx1"/>
                </a:solidFill>
                <a:latin typeface="Times New Roman" pitchFamily="18" charset="0"/>
              </a:defRPr>
            </a:lvl1pPr>
            <a:lvl2pPr marL="729057" indent="-280406" defTabSz="914437" eaLnBrk="0" hangingPunct="0">
              <a:defRPr sz="2400" b="1">
                <a:solidFill>
                  <a:schemeClr val="tx1"/>
                </a:solidFill>
                <a:latin typeface="Times New Roman" pitchFamily="18" charset="0"/>
              </a:defRPr>
            </a:lvl2pPr>
            <a:lvl3pPr marL="1121626" indent="-224325" defTabSz="914437" eaLnBrk="0" hangingPunct="0">
              <a:defRPr sz="2400" b="1">
                <a:solidFill>
                  <a:schemeClr val="tx1"/>
                </a:solidFill>
                <a:latin typeface="Times New Roman" pitchFamily="18" charset="0"/>
              </a:defRPr>
            </a:lvl3pPr>
            <a:lvl4pPr marL="1570276" indent="-224325" defTabSz="914437" eaLnBrk="0" hangingPunct="0">
              <a:defRPr sz="2400" b="1">
                <a:solidFill>
                  <a:schemeClr val="tx1"/>
                </a:solidFill>
                <a:latin typeface="Times New Roman" pitchFamily="18" charset="0"/>
              </a:defRPr>
            </a:lvl4pPr>
            <a:lvl5pPr marL="2018927" indent="-224325" defTabSz="914437" eaLnBrk="0" hangingPunct="0">
              <a:defRPr sz="2400" b="1">
                <a:solidFill>
                  <a:schemeClr val="tx1"/>
                </a:solidFill>
                <a:latin typeface="Times New Roman" pitchFamily="18" charset="0"/>
              </a:defRPr>
            </a:lvl5pPr>
            <a:lvl6pPr marL="2467577" indent="-224325" defTabSz="914437" eaLnBrk="0" fontAlgn="base" hangingPunct="0">
              <a:spcBef>
                <a:spcPct val="0"/>
              </a:spcBef>
              <a:spcAft>
                <a:spcPct val="0"/>
              </a:spcAft>
              <a:defRPr sz="2400" b="1">
                <a:solidFill>
                  <a:schemeClr val="tx1"/>
                </a:solidFill>
                <a:latin typeface="Times New Roman" pitchFamily="18" charset="0"/>
              </a:defRPr>
            </a:lvl6pPr>
            <a:lvl7pPr marL="2916227" indent="-224325" defTabSz="914437" eaLnBrk="0" fontAlgn="base" hangingPunct="0">
              <a:spcBef>
                <a:spcPct val="0"/>
              </a:spcBef>
              <a:spcAft>
                <a:spcPct val="0"/>
              </a:spcAft>
              <a:defRPr sz="2400" b="1">
                <a:solidFill>
                  <a:schemeClr val="tx1"/>
                </a:solidFill>
                <a:latin typeface="Times New Roman" pitchFamily="18" charset="0"/>
              </a:defRPr>
            </a:lvl7pPr>
            <a:lvl8pPr marL="3364878" indent="-224325" defTabSz="914437" eaLnBrk="0" fontAlgn="base" hangingPunct="0">
              <a:spcBef>
                <a:spcPct val="0"/>
              </a:spcBef>
              <a:spcAft>
                <a:spcPct val="0"/>
              </a:spcAft>
              <a:defRPr sz="2400" b="1">
                <a:solidFill>
                  <a:schemeClr val="tx1"/>
                </a:solidFill>
                <a:latin typeface="Times New Roman" pitchFamily="18" charset="0"/>
              </a:defRPr>
            </a:lvl8pPr>
            <a:lvl9pPr marL="3813528" indent="-224325" defTabSz="914437" eaLnBrk="0" fontAlgn="base" hangingPunct="0">
              <a:spcBef>
                <a:spcPct val="0"/>
              </a:spcBef>
              <a:spcAft>
                <a:spcPct val="0"/>
              </a:spcAft>
              <a:defRPr sz="2400" b="1">
                <a:solidFill>
                  <a:schemeClr val="tx1"/>
                </a:solidFill>
                <a:latin typeface="Times New Roman" pitchFamily="18" charset="0"/>
              </a:defRPr>
            </a:lvl9pPr>
          </a:lstStyle>
          <a:p>
            <a:pPr eaLnBrk="1" hangingPunct="1"/>
            <a:fld id="{CCE58555-8761-46D4-989C-5CFF41730949}" type="slidenum">
              <a:rPr lang="en-US" sz="1200" b="0">
                <a:solidFill>
                  <a:prstClr val="black"/>
                </a:solidFill>
              </a:rPr>
              <a:pPr eaLnBrk="1" hangingPunct="1"/>
              <a:t>33</a:t>
            </a:fld>
            <a:endParaRPr lang="en-US" sz="1200" b="0">
              <a:solidFill>
                <a:prstClr val="black"/>
              </a:solidFill>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64E898D-A313-4BD5-96D4-64CBCDDC22AE}" type="slidenum">
              <a:rPr lang="en-US" sz="1200" smtClean="0">
                <a:solidFill>
                  <a:srgbClr val="000000"/>
                </a:solidFill>
              </a:rPr>
              <a:pPr/>
              <a:t>36</a:t>
            </a:fld>
            <a:endParaRPr lang="en-US" sz="1200" smtClean="0">
              <a:solidFill>
                <a:srgbClr val="000000"/>
              </a:solidFill>
            </a:endParaRPr>
          </a:p>
        </p:txBody>
      </p:sp>
      <p:sp>
        <p:nvSpPr>
          <p:cNvPr id="21913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52CBB0D8-5335-48E5-9B25-EDED66CB880A}" type="slidenum">
              <a:rPr lang="en-US" sz="1200">
                <a:solidFill>
                  <a:srgbClr val="000000"/>
                </a:solidFill>
                <a:latin typeface="Arial" charset="0"/>
              </a:rPr>
              <a:pPr algn="r"/>
              <a:t>36</a:t>
            </a:fld>
            <a:endParaRPr lang="en-US" sz="1200">
              <a:solidFill>
                <a:srgbClr val="000000"/>
              </a:solidFill>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E63F097-E445-46DD-AF24-E22B93E72F60}" type="slidenum">
              <a:rPr lang="en-US" sz="1200" smtClean="0">
                <a:solidFill>
                  <a:srgbClr val="000000"/>
                </a:solidFill>
              </a:rPr>
              <a:pPr/>
              <a:t>37</a:t>
            </a:fld>
            <a:endParaRPr lang="en-US" sz="1200" smtClean="0">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400" b="1">
                <a:solidFill>
                  <a:schemeClr val="tx1"/>
                </a:solidFill>
                <a:latin typeface="Times New Roman" pitchFamily="18" charset="0"/>
              </a:defRPr>
            </a:lvl1pPr>
            <a:lvl2pPr marL="729057" indent="-280406" defTabSz="914437" eaLnBrk="0" hangingPunct="0">
              <a:defRPr sz="2400" b="1">
                <a:solidFill>
                  <a:schemeClr val="tx1"/>
                </a:solidFill>
                <a:latin typeface="Times New Roman" pitchFamily="18" charset="0"/>
              </a:defRPr>
            </a:lvl2pPr>
            <a:lvl3pPr marL="1121626" indent="-224325" defTabSz="914437" eaLnBrk="0" hangingPunct="0">
              <a:defRPr sz="2400" b="1">
                <a:solidFill>
                  <a:schemeClr val="tx1"/>
                </a:solidFill>
                <a:latin typeface="Times New Roman" pitchFamily="18" charset="0"/>
              </a:defRPr>
            </a:lvl3pPr>
            <a:lvl4pPr marL="1570276" indent="-224325" defTabSz="914437" eaLnBrk="0" hangingPunct="0">
              <a:defRPr sz="2400" b="1">
                <a:solidFill>
                  <a:schemeClr val="tx1"/>
                </a:solidFill>
                <a:latin typeface="Times New Roman" pitchFamily="18" charset="0"/>
              </a:defRPr>
            </a:lvl4pPr>
            <a:lvl5pPr marL="2018927" indent="-224325" defTabSz="914437" eaLnBrk="0" hangingPunct="0">
              <a:defRPr sz="2400" b="1">
                <a:solidFill>
                  <a:schemeClr val="tx1"/>
                </a:solidFill>
                <a:latin typeface="Times New Roman" pitchFamily="18" charset="0"/>
              </a:defRPr>
            </a:lvl5pPr>
            <a:lvl6pPr marL="2467577" indent="-224325" defTabSz="914437" eaLnBrk="0" fontAlgn="base" hangingPunct="0">
              <a:spcBef>
                <a:spcPct val="0"/>
              </a:spcBef>
              <a:spcAft>
                <a:spcPct val="0"/>
              </a:spcAft>
              <a:defRPr sz="2400" b="1">
                <a:solidFill>
                  <a:schemeClr val="tx1"/>
                </a:solidFill>
                <a:latin typeface="Times New Roman" pitchFamily="18" charset="0"/>
              </a:defRPr>
            </a:lvl6pPr>
            <a:lvl7pPr marL="2916227" indent="-224325" defTabSz="914437" eaLnBrk="0" fontAlgn="base" hangingPunct="0">
              <a:spcBef>
                <a:spcPct val="0"/>
              </a:spcBef>
              <a:spcAft>
                <a:spcPct val="0"/>
              </a:spcAft>
              <a:defRPr sz="2400" b="1">
                <a:solidFill>
                  <a:schemeClr val="tx1"/>
                </a:solidFill>
                <a:latin typeface="Times New Roman" pitchFamily="18" charset="0"/>
              </a:defRPr>
            </a:lvl7pPr>
            <a:lvl8pPr marL="3364878" indent="-224325" defTabSz="914437" eaLnBrk="0" fontAlgn="base" hangingPunct="0">
              <a:spcBef>
                <a:spcPct val="0"/>
              </a:spcBef>
              <a:spcAft>
                <a:spcPct val="0"/>
              </a:spcAft>
              <a:defRPr sz="2400" b="1">
                <a:solidFill>
                  <a:schemeClr val="tx1"/>
                </a:solidFill>
                <a:latin typeface="Times New Roman" pitchFamily="18" charset="0"/>
              </a:defRPr>
            </a:lvl8pPr>
            <a:lvl9pPr marL="3813528" indent="-224325" defTabSz="914437" eaLnBrk="0" fontAlgn="base" hangingPunct="0">
              <a:spcBef>
                <a:spcPct val="0"/>
              </a:spcBef>
              <a:spcAft>
                <a:spcPct val="0"/>
              </a:spcAft>
              <a:defRPr sz="2400" b="1">
                <a:solidFill>
                  <a:schemeClr val="tx1"/>
                </a:solidFill>
                <a:latin typeface="Times New Roman" pitchFamily="18" charset="0"/>
              </a:defRPr>
            </a:lvl9pPr>
          </a:lstStyle>
          <a:p>
            <a:pPr eaLnBrk="1" hangingPunct="1"/>
            <a:fld id="{25A3B70E-C851-44EA-B8DA-C6B9D54F395F}" type="slidenum">
              <a:rPr lang="en-US" sz="1200" b="0">
                <a:solidFill>
                  <a:prstClr val="black"/>
                </a:solidFill>
              </a:rPr>
              <a:pPr eaLnBrk="1" hangingPunct="1"/>
              <a:t>18</a:t>
            </a:fld>
            <a:endParaRPr lang="en-US" sz="1200" b="0">
              <a:solidFill>
                <a:prstClr val="black"/>
              </a:solidFill>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43</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43</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45</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45</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46</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46</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52</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52</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65</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65</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73</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73</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82</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82</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83</a:t>
            </a:fld>
            <a:endParaRPr lang="en-US" sz="1200"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83</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400" b="1">
                <a:solidFill>
                  <a:schemeClr val="tx1"/>
                </a:solidFill>
                <a:latin typeface="Times New Roman" pitchFamily="18" charset="0"/>
              </a:defRPr>
            </a:lvl1pPr>
            <a:lvl2pPr marL="729057" indent="-280406" defTabSz="914437" eaLnBrk="0" hangingPunct="0">
              <a:defRPr sz="2400" b="1">
                <a:solidFill>
                  <a:schemeClr val="tx1"/>
                </a:solidFill>
                <a:latin typeface="Times New Roman" pitchFamily="18" charset="0"/>
              </a:defRPr>
            </a:lvl2pPr>
            <a:lvl3pPr marL="1121626" indent="-224325" defTabSz="914437" eaLnBrk="0" hangingPunct="0">
              <a:defRPr sz="2400" b="1">
                <a:solidFill>
                  <a:schemeClr val="tx1"/>
                </a:solidFill>
                <a:latin typeface="Times New Roman" pitchFamily="18" charset="0"/>
              </a:defRPr>
            </a:lvl3pPr>
            <a:lvl4pPr marL="1570276" indent="-224325" defTabSz="914437" eaLnBrk="0" hangingPunct="0">
              <a:defRPr sz="2400" b="1">
                <a:solidFill>
                  <a:schemeClr val="tx1"/>
                </a:solidFill>
                <a:latin typeface="Times New Roman" pitchFamily="18" charset="0"/>
              </a:defRPr>
            </a:lvl4pPr>
            <a:lvl5pPr marL="2018927" indent="-224325" defTabSz="914437" eaLnBrk="0" hangingPunct="0">
              <a:defRPr sz="2400" b="1">
                <a:solidFill>
                  <a:schemeClr val="tx1"/>
                </a:solidFill>
                <a:latin typeface="Times New Roman" pitchFamily="18" charset="0"/>
              </a:defRPr>
            </a:lvl5pPr>
            <a:lvl6pPr marL="2467577" indent="-224325" defTabSz="914437" eaLnBrk="0" fontAlgn="base" hangingPunct="0">
              <a:spcBef>
                <a:spcPct val="0"/>
              </a:spcBef>
              <a:spcAft>
                <a:spcPct val="0"/>
              </a:spcAft>
              <a:defRPr sz="2400" b="1">
                <a:solidFill>
                  <a:schemeClr val="tx1"/>
                </a:solidFill>
                <a:latin typeface="Times New Roman" pitchFamily="18" charset="0"/>
              </a:defRPr>
            </a:lvl6pPr>
            <a:lvl7pPr marL="2916227" indent="-224325" defTabSz="914437" eaLnBrk="0" fontAlgn="base" hangingPunct="0">
              <a:spcBef>
                <a:spcPct val="0"/>
              </a:spcBef>
              <a:spcAft>
                <a:spcPct val="0"/>
              </a:spcAft>
              <a:defRPr sz="2400" b="1">
                <a:solidFill>
                  <a:schemeClr val="tx1"/>
                </a:solidFill>
                <a:latin typeface="Times New Roman" pitchFamily="18" charset="0"/>
              </a:defRPr>
            </a:lvl7pPr>
            <a:lvl8pPr marL="3364878" indent="-224325" defTabSz="914437" eaLnBrk="0" fontAlgn="base" hangingPunct="0">
              <a:spcBef>
                <a:spcPct val="0"/>
              </a:spcBef>
              <a:spcAft>
                <a:spcPct val="0"/>
              </a:spcAft>
              <a:defRPr sz="2400" b="1">
                <a:solidFill>
                  <a:schemeClr val="tx1"/>
                </a:solidFill>
                <a:latin typeface="Times New Roman" pitchFamily="18" charset="0"/>
              </a:defRPr>
            </a:lvl8pPr>
            <a:lvl9pPr marL="3813528" indent="-224325" defTabSz="914437" eaLnBrk="0" fontAlgn="base" hangingPunct="0">
              <a:spcBef>
                <a:spcPct val="0"/>
              </a:spcBef>
              <a:spcAft>
                <a:spcPct val="0"/>
              </a:spcAft>
              <a:defRPr sz="2400" b="1">
                <a:solidFill>
                  <a:schemeClr val="tx1"/>
                </a:solidFill>
                <a:latin typeface="Times New Roman" pitchFamily="18" charset="0"/>
              </a:defRPr>
            </a:lvl9pPr>
          </a:lstStyle>
          <a:p>
            <a:pPr eaLnBrk="1" hangingPunct="1"/>
            <a:fld id="{15BD2BCE-CB12-45A0-AF01-7859CE411560}" type="slidenum">
              <a:rPr lang="en-US" sz="1200" b="0">
                <a:solidFill>
                  <a:srgbClr val="000000"/>
                </a:solidFill>
              </a:rPr>
              <a:pPr eaLnBrk="1" hangingPunct="1"/>
              <a:t>19</a:t>
            </a:fld>
            <a:endParaRPr lang="en-US" sz="1200" b="0">
              <a:solidFill>
                <a:srgbClr val="000000"/>
              </a:solidFill>
            </a:endParaRPr>
          </a:p>
        </p:txBody>
      </p:sp>
      <p:sp>
        <p:nvSpPr>
          <p:cNvPr id="125955"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eaLnBrk="0" hangingPunct="0">
              <a:defRPr sz="2400" b="1">
                <a:solidFill>
                  <a:schemeClr val="tx1"/>
                </a:solidFill>
                <a:latin typeface="Times New Roman" pitchFamily="18" charset="0"/>
              </a:defRPr>
            </a:lvl1pPr>
            <a:lvl2pPr marL="742950" indent="-285750" defTabSz="931863" eaLnBrk="0" hangingPunct="0">
              <a:defRPr sz="2400" b="1">
                <a:solidFill>
                  <a:schemeClr val="tx1"/>
                </a:solidFill>
                <a:latin typeface="Times New Roman" pitchFamily="18" charset="0"/>
              </a:defRPr>
            </a:lvl2pPr>
            <a:lvl3pPr marL="1143000" indent="-228600" defTabSz="931863" eaLnBrk="0" hangingPunct="0">
              <a:defRPr sz="2400" b="1">
                <a:solidFill>
                  <a:schemeClr val="tx1"/>
                </a:solidFill>
                <a:latin typeface="Times New Roman" pitchFamily="18" charset="0"/>
              </a:defRPr>
            </a:lvl3pPr>
            <a:lvl4pPr marL="1600200" indent="-228600" defTabSz="931863" eaLnBrk="0" hangingPunct="0">
              <a:defRPr sz="2400" b="1">
                <a:solidFill>
                  <a:schemeClr val="tx1"/>
                </a:solidFill>
                <a:latin typeface="Times New Roman" pitchFamily="18" charset="0"/>
              </a:defRPr>
            </a:lvl4pPr>
            <a:lvl5pPr marL="2057400" indent="-228600" defTabSz="931863" eaLnBrk="0" hangingPunct="0">
              <a:defRPr sz="2400" b="1">
                <a:solidFill>
                  <a:schemeClr val="tx1"/>
                </a:solidFill>
                <a:latin typeface="Times New Roman" pitchFamily="18" charset="0"/>
              </a:defRPr>
            </a:lvl5pPr>
            <a:lvl6pPr marL="2514600" indent="-228600" defTabSz="931863" eaLnBrk="0" fontAlgn="base" hangingPunct="0">
              <a:spcBef>
                <a:spcPct val="0"/>
              </a:spcBef>
              <a:spcAft>
                <a:spcPct val="0"/>
              </a:spcAft>
              <a:defRPr sz="2400" b="1">
                <a:solidFill>
                  <a:schemeClr val="tx1"/>
                </a:solidFill>
                <a:latin typeface="Times New Roman" pitchFamily="18" charset="0"/>
              </a:defRPr>
            </a:lvl6pPr>
            <a:lvl7pPr marL="2971800" indent="-228600" defTabSz="931863" eaLnBrk="0" fontAlgn="base" hangingPunct="0">
              <a:spcBef>
                <a:spcPct val="0"/>
              </a:spcBef>
              <a:spcAft>
                <a:spcPct val="0"/>
              </a:spcAft>
              <a:defRPr sz="2400" b="1">
                <a:solidFill>
                  <a:schemeClr val="tx1"/>
                </a:solidFill>
                <a:latin typeface="Times New Roman" pitchFamily="18" charset="0"/>
              </a:defRPr>
            </a:lvl7pPr>
            <a:lvl8pPr marL="3429000" indent="-228600" defTabSz="931863" eaLnBrk="0" fontAlgn="base" hangingPunct="0">
              <a:spcBef>
                <a:spcPct val="0"/>
              </a:spcBef>
              <a:spcAft>
                <a:spcPct val="0"/>
              </a:spcAft>
              <a:defRPr sz="2400" b="1">
                <a:solidFill>
                  <a:schemeClr val="tx1"/>
                </a:solidFill>
                <a:latin typeface="Times New Roman" pitchFamily="18" charset="0"/>
              </a:defRPr>
            </a:lvl8pPr>
            <a:lvl9pPr marL="3886200" indent="-228600" defTabSz="931863" eaLnBrk="0" fontAlgn="base" hangingPunct="0">
              <a:spcBef>
                <a:spcPct val="0"/>
              </a:spcBef>
              <a:spcAft>
                <a:spcPct val="0"/>
              </a:spcAft>
              <a:defRPr sz="2400" b="1">
                <a:solidFill>
                  <a:schemeClr val="tx1"/>
                </a:solidFill>
                <a:latin typeface="Times New Roman" pitchFamily="18" charset="0"/>
              </a:defRPr>
            </a:lvl9pPr>
          </a:lstStyle>
          <a:p>
            <a:pPr algn="r" eaLnBrk="1" hangingPunct="1"/>
            <a:fld id="{1880E356-FA89-4631-9BFD-0AA4A840E0D3}" type="slidenum">
              <a:rPr lang="en-US" sz="1200" b="0">
                <a:solidFill>
                  <a:srgbClr val="000000"/>
                </a:solidFill>
                <a:latin typeface="Arial" pitchFamily="34" charset="0"/>
              </a:rPr>
              <a:pPr algn="r" eaLnBrk="1" hangingPunct="1"/>
              <a:t>19</a:t>
            </a:fld>
            <a:endParaRPr lang="en-US" sz="1200" b="0">
              <a:solidFill>
                <a:srgbClr val="000000"/>
              </a:solidFill>
              <a:latin typeface="Arial" pitchFamily="34"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97</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98</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99</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100</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101</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102</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103</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105</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20EDC8-AD8D-46E7-B09D-1A67FA9E66D1}" type="slidenum">
              <a:rPr lang="en-US" sz="1200">
                <a:solidFill>
                  <a:srgbClr val="000000"/>
                </a:solidFill>
              </a:rPr>
              <a:pPr/>
              <a:t>106</a:t>
            </a:fld>
            <a:endParaRPr lang="en-US" sz="120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9276DD0-0171-42A0-A75A-B40944A1A309}" type="slidenum">
              <a:rPr lang="en-US" sz="1200">
                <a:solidFill>
                  <a:srgbClr val="000000"/>
                </a:solidFill>
              </a:rPr>
              <a:pPr/>
              <a:t>107</a:t>
            </a:fld>
            <a:endParaRPr lang="en-US" sz="1200">
              <a:solidFill>
                <a:srgbClr val="000000"/>
              </a:solidFill>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0FB05E8-7529-4FA1-B4C1-A18497BB2980}" type="slidenum">
              <a:rPr lang="en-US" sz="1200" smtClean="0">
                <a:solidFill>
                  <a:srgbClr val="000000"/>
                </a:solidFill>
              </a:rPr>
              <a:pPr/>
              <a:t>108</a:t>
            </a:fld>
            <a:endParaRPr lang="en-US" sz="120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0FB05E8-7529-4FA1-B4C1-A18497BB2980}" type="slidenum">
              <a:rPr lang="en-US" sz="1200" smtClean="0">
                <a:solidFill>
                  <a:srgbClr val="000000"/>
                </a:solidFill>
              </a:rPr>
              <a:pPr/>
              <a:t>109</a:t>
            </a:fld>
            <a:endParaRPr lang="en-US" sz="120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111</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112</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113</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114</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115</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116</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117</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118</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119</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120</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121</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122</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123</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400" b="1">
                <a:solidFill>
                  <a:schemeClr val="tx1"/>
                </a:solidFill>
                <a:latin typeface="Times New Roman" pitchFamily="18" charset="0"/>
              </a:defRPr>
            </a:lvl1pPr>
            <a:lvl2pPr marL="729057" indent="-280406" defTabSz="914437" eaLnBrk="0" hangingPunct="0">
              <a:defRPr sz="2400" b="1">
                <a:solidFill>
                  <a:schemeClr val="tx1"/>
                </a:solidFill>
                <a:latin typeface="Times New Roman" pitchFamily="18" charset="0"/>
              </a:defRPr>
            </a:lvl2pPr>
            <a:lvl3pPr marL="1121626" indent="-224325" defTabSz="914437" eaLnBrk="0" hangingPunct="0">
              <a:defRPr sz="2400" b="1">
                <a:solidFill>
                  <a:schemeClr val="tx1"/>
                </a:solidFill>
                <a:latin typeface="Times New Roman" pitchFamily="18" charset="0"/>
              </a:defRPr>
            </a:lvl3pPr>
            <a:lvl4pPr marL="1570276" indent="-224325" defTabSz="914437" eaLnBrk="0" hangingPunct="0">
              <a:defRPr sz="2400" b="1">
                <a:solidFill>
                  <a:schemeClr val="tx1"/>
                </a:solidFill>
                <a:latin typeface="Times New Roman" pitchFamily="18" charset="0"/>
              </a:defRPr>
            </a:lvl4pPr>
            <a:lvl5pPr marL="2018927" indent="-224325" defTabSz="914437" eaLnBrk="0" hangingPunct="0">
              <a:defRPr sz="2400" b="1">
                <a:solidFill>
                  <a:schemeClr val="tx1"/>
                </a:solidFill>
                <a:latin typeface="Times New Roman" pitchFamily="18" charset="0"/>
              </a:defRPr>
            </a:lvl5pPr>
            <a:lvl6pPr marL="2467577" indent="-224325" defTabSz="914437" eaLnBrk="0" fontAlgn="base" hangingPunct="0">
              <a:spcBef>
                <a:spcPct val="0"/>
              </a:spcBef>
              <a:spcAft>
                <a:spcPct val="0"/>
              </a:spcAft>
              <a:defRPr sz="2400" b="1">
                <a:solidFill>
                  <a:schemeClr val="tx1"/>
                </a:solidFill>
                <a:latin typeface="Times New Roman" pitchFamily="18" charset="0"/>
              </a:defRPr>
            </a:lvl6pPr>
            <a:lvl7pPr marL="2916227" indent="-224325" defTabSz="914437" eaLnBrk="0" fontAlgn="base" hangingPunct="0">
              <a:spcBef>
                <a:spcPct val="0"/>
              </a:spcBef>
              <a:spcAft>
                <a:spcPct val="0"/>
              </a:spcAft>
              <a:defRPr sz="2400" b="1">
                <a:solidFill>
                  <a:schemeClr val="tx1"/>
                </a:solidFill>
                <a:latin typeface="Times New Roman" pitchFamily="18" charset="0"/>
              </a:defRPr>
            </a:lvl7pPr>
            <a:lvl8pPr marL="3364878" indent="-224325" defTabSz="914437" eaLnBrk="0" fontAlgn="base" hangingPunct="0">
              <a:spcBef>
                <a:spcPct val="0"/>
              </a:spcBef>
              <a:spcAft>
                <a:spcPct val="0"/>
              </a:spcAft>
              <a:defRPr sz="2400" b="1">
                <a:solidFill>
                  <a:schemeClr val="tx1"/>
                </a:solidFill>
                <a:latin typeface="Times New Roman" pitchFamily="18" charset="0"/>
              </a:defRPr>
            </a:lvl8pPr>
            <a:lvl9pPr marL="3813528" indent="-224325" defTabSz="914437" eaLnBrk="0" fontAlgn="base" hangingPunct="0">
              <a:spcBef>
                <a:spcPct val="0"/>
              </a:spcBef>
              <a:spcAft>
                <a:spcPct val="0"/>
              </a:spcAft>
              <a:defRPr sz="2400" b="1">
                <a:solidFill>
                  <a:schemeClr val="tx1"/>
                </a:solidFill>
                <a:latin typeface="Times New Roman" pitchFamily="18" charset="0"/>
              </a:defRPr>
            </a:lvl9pPr>
          </a:lstStyle>
          <a:p>
            <a:pPr eaLnBrk="1" hangingPunct="1"/>
            <a:fld id="{F28FADD1-4748-4FD3-9E3D-00820F0DB9B5}" type="slidenum">
              <a:rPr lang="en-US" sz="1200" b="0">
                <a:solidFill>
                  <a:prstClr val="black"/>
                </a:solidFill>
              </a:rPr>
              <a:pPr eaLnBrk="1" hangingPunct="1"/>
              <a:t>127</a:t>
            </a:fld>
            <a:endParaRPr lang="en-US" sz="1200" b="0">
              <a:solidFill>
                <a:prstClr val="black"/>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2/21/17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767EA17-8ED0-4BB2-BF40-71C42A3CE44C}" type="datetimeFigureOut">
              <a:rPr lang="en-US" smtClean="0"/>
              <a:t>2/21/17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C8410E-900F-4F6A-9052-9B5226BABD5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0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8.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0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image" Target="../media/image36.emf"/></Relationships>
</file>

<file path=ppt/slides/_rels/slide5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image" Target="../media/image4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emf"/></Relationships>
</file>

<file path=ppt/slides/_rels/slide95.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74.emf"/><Relationship Id="rId6" Type="http://schemas.openxmlformats.org/officeDocument/2006/relationships/image" Target="../media/image75.emf"/><Relationship Id="rId1" Type="http://schemas.openxmlformats.org/officeDocument/2006/relationships/slideLayout" Target="../slideLayouts/slideLayout1.xml"/><Relationship Id="rId2" Type="http://schemas.openxmlformats.org/officeDocument/2006/relationships/image" Target="../media/image7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905000"/>
            <a:ext cx="7086600" cy="954107"/>
          </a:xfrm>
          <a:prstGeom prst="rect">
            <a:avLst/>
          </a:prstGeom>
          <a:noFill/>
        </p:spPr>
        <p:txBody>
          <a:bodyPr wrap="square" rtlCol="0">
            <a:spAutoFit/>
          </a:bodyPr>
          <a:lstStyle/>
          <a:p>
            <a:pPr algn="ctr"/>
            <a:r>
              <a:rPr lang="en-US" sz="2800" dirty="0" smtClean="0">
                <a:solidFill>
                  <a:prstClr val="black"/>
                </a:solidFill>
              </a:rPr>
              <a:t>Chapter 9:</a:t>
            </a:r>
          </a:p>
          <a:p>
            <a:pPr algn="ctr"/>
            <a:r>
              <a:rPr lang="en-US" sz="2800" dirty="0" smtClean="0">
                <a:solidFill>
                  <a:prstClr val="black"/>
                </a:solidFill>
              </a:rPr>
              <a:t>Analysis of next-generation sequence data</a:t>
            </a:r>
            <a:endParaRPr lang="en-US" sz="2800" dirty="0">
              <a:solidFill>
                <a:prstClr val="black"/>
              </a:solidFill>
            </a:endParaRPr>
          </a:p>
        </p:txBody>
      </p:sp>
      <p:sp>
        <p:nvSpPr>
          <p:cNvPr id="5" name="TextBox 4"/>
          <p:cNvSpPr txBox="1"/>
          <p:nvPr/>
        </p:nvSpPr>
        <p:spPr>
          <a:xfrm>
            <a:off x="1524000" y="4724400"/>
            <a:ext cx="7086600" cy="1938992"/>
          </a:xfrm>
          <a:prstGeom prst="rect">
            <a:avLst/>
          </a:prstGeom>
          <a:noFill/>
        </p:spPr>
        <p:txBody>
          <a:bodyPr wrap="square" rtlCol="0">
            <a:spAutoFit/>
          </a:bodyPr>
          <a:lstStyle/>
          <a:p>
            <a:pPr algn="ctr"/>
            <a:r>
              <a:rPr lang="en-US" sz="2400" dirty="0" smtClean="0">
                <a:solidFill>
                  <a:prstClr val="black"/>
                </a:solidFill>
              </a:rPr>
              <a:t>Jonathan Pevsner, Ph.D.</a:t>
            </a:r>
          </a:p>
          <a:p>
            <a:pPr algn="ctr"/>
            <a:r>
              <a:rPr lang="en-US" sz="2400" dirty="0" smtClean="0">
                <a:solidFill>
                  <a:prstClr val="black"/>
                </a:solidFill>
              </a:rPr>
              <a:t>pevsner@kennedykrieger.org</a:t>
            </a:r>
          </a:p>
          <a:p>
            <a:pPr algn="ctr"/>
            <a:r>
              <a:rPr lang="en-US" sz="2400" dirty="0" smtClean="0">
                <a:solidFill>
                  <a:prstClr val="black"/>
                </a:solidFill>
              </a:rPr>
              <a:t>Bioinformatics and Functional Genomics </a:t>
            </a:r>
          </a:p>
          <a:p>
            <a:pPr algn="ctr"/>
            <a:r>
              <a:rPr lang="en-US" sz="2400" dirty="0" smtClean="0">
                <a:solidFill>
                  <a:prstClr val="black"/>
                </a:solidFill>
              </a:rPr>
              <a:t>(Wiley-</a:t>
            </a:r>
            <a:r>
              <a:rPr lang="en-US" sz="2400" dirty="0" err="1" smtClean="0">
                <a:solidFill>
                  <a:prstClr val="black"/>
                </a:solidFill>
              </a:rPr>
              <a:t>Liss</a:t>
            </a:r>
            <a:r>
              <a:rPr lang="en-US" sz="2400" dirty="0" smtClean="0">
                <a:solidFill>
                  <a:prstClr val="black"/>
                </a:solidFill>
              </a:rPr>
              <a:t>, 3</a:t>
            </a:r>
            <a:r>
              <a:rPr lang="en-US" sz="2400" baseline="30000" dirty="0" smtClean="0">
                <a:solidFill>
                  <a:prstClr val="black"/>
                </a:solidFill>
              </a:rPr>
              <a:t>rd</a:t>
            </a:r>
            <a:r>
              <a:rPr lang="en-US" sz="2400" dirty="0" smtClean="0">
                <a:solidFill>
                  <a:prstClr val="black"/>
                </a:solidFill>
              </a:rPr>
              <a:t> edition, 2015)</a:t>
            </a:r>
          </a:p>
          <a:p>
            <a:pPr algn="ctr"/>
            <a:r>
              <a:rPr lang="en-US" sz="2400" dirty="0" smtClean="0">
                <a:solidFill>
                  <a:prstClr val="black"/>
                </a:solidFill>
              </a:rPr>
              <a:t>You may use this PowerPoint for teaching purposes</a:t>
            </a:r>
          </a:p>
        </p:txBody>
      </p:sp>
    </p:spTree>
    <p:extLst>
      <p:ext uri="{BB962C8B-B14F-4D97-AF65-F5344CB8AC3E}">
        <p14:creationId xmlns:p14="http://schemas.microsoft.com/office/powerpoint/2010/main" val="22946394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682" y="1447800"/>
            <a:ext cx="658177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View genomic DNA (here from the beta globin locus) from the Trace Archive at NCBI: FASTA format</a:t>
            </a:r>
            <a:endParaRPr lang="en-US" sz="2800" dirty="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381</a:t>
            </a:r>
            <a:endParaRPr lang="en-US" dirty="0">
              <a:solidFill>
                <a:schemeClr val="bg1">
                  <a:lumMod val="50000"/>
                </a:schemeClr>
              </a:solidFill>
            </a:endParaRP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1143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6" name="TextBox 5"/>
          <p:cNvSpPr txBox="1"/>
          <p:nvPr/>
        </p:nvSpPr>
        <p:spPr>
          <a:xfrm>
            <a:off x="1447800" y="152400"/>
            <a:ext cx="7162800" cy="954107"/>
          </a:xfrm>
          <a:prstGeom prst="rect">
            <a:avLst/>
          </a:prstGeom>
          <a:solidFill>
            <a:srgbClr val="FFFFFF"/>
          </a:solidFill>
        </p:spPr>
        <p:txBody>
          <a:bodyPr wrap="square" rtlCol="0">
            <a:spAutoFit/>
          </a:bodyPr>
          <a:lstStyle/>
          <a:p>
            <a:r>
              <a:rPr lang="en-US" sz="2800" dirty="0" err="1" smtClean="0"/>
              <a:t>BEDtools</a:t>
            </a:r>
            <a:r>
              <a:rPr lang="en-US" sz="2800" dirty="0" smtClean="0"/>
              <a:t> example 1:  </a:t>
            </a:r>
            <a:r>
              <a:rPr lang="en-US" sz="2800" dirty="0" smtClean="0"/>
              <a:t>What </a:t>
            </a:r>
            <a:r>
              <a:rPr lang="en-US" sz="2800" dirty="0" err="1" smtClean="0"/>
              <a:t>RefSeq</a:t>
            </a:r>
            <a:r>
              <a:rPr lang="en-US" sz="2800" dirty="0" smtClean="0"/>
              <a:t> coding exons differ between GRCh37 and GRCh38?</a:t>
            </a:r>
            <a:endParaRPr lang="en-US" sz="2800" dirty="0"/>
          </a:p>
        </p:txBody>
      </p:sp>
      <p:sp>
        <p:nvSpPr>
          <p:cNvPr id="5" name="TextBox 5"/>
          <p:cNvSpPr txBox="1">
            <a:spLocks noChangeArrowheads="1"/>
          </p:cNvSpPr>
          <p:nvPr/>
        </p:nvSpPr>
        <p:spPr bwMode="auto">
          <a:xfrm>
            <a:off x="1295400" y="1524000"/>
            <a:ext cx="762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Use </a:t>
            </a:r>
            <a:r>
              <a:rPr lang="en-US" dirty="0" err="1" smtClean="0">
                <a:latin typeface="+mj-lt"/>
              </a:rPr>
              <a:t>BEDtools</a:t>
            </a:r>
            <a:r>
              <a:rPr lang="en-US" dirty="0" smtClean="0">
                <a:latin typeface="+mj-lt"/>
              </a:rPr>
              <a:t> intersect. General format of a query:</a:t>
            </a:r>
            <a:endParaRPr lang="en-US" dirty="0" smtClean="0">
              <a:latin typeface="Courier"/>
              <a:cs typeface="Courier"/>
            </a:endParaRPr>
          </a:p>
        </p:txBody>
      </p:sp>
      <p:pic>
        <p:nvPicPr>
          <p:cNvPr id="2" name="Picture 1" descr="Screen Shot 2017-02-25 at 2.59.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057400"/>
            <a:ext cx="6794500" cy="406400"/>
          </a:xfrm>
          <a:prstGeom prst="rect">
            <a:avLst/>
          </a:prstGeom>
        </p:spPr>
      </p:pic>
      <p:pic>
        <p:nvPicPr>
          <p:cNvPr id="4" name="Picture 3" descr="Screen Shot 2017-02-25 at 2.59.46 PM.png"/>
          <p:cNvPicPr>
            <a:picLocks noChangeAspect="1"/>
          </p:cNvPicPr>
          <p:nvPr/>
        </p:nvPicPr>
        <p:blipFill rotWithShape="1">
          <a:blip r:embed="rId4">
            <a:extLst>
              <a:ext uri="{28A0092B-C50C-407E-A947-70E740481C1C}">
                <a14:useLocalDpi xmlns:a14="http://schemas.microsoft.com/office/drawing/2010/main" val="0"/>
              </a:ext>
            </a:extLst>
          </a:blip>
          <a:srcRect b="39161"/>
          <a:stretch/>
        </p:blipFill>
        <p:spPr>
          <a:xfrm>
            <a:off x="1447800" y="3048000"/>
            <a:ext cx="6794500" cy="2209800"/>
          </a:xfrm>
          <a:prstGeom prst="rect">
            <a:avLst/>
          </a:prstGeom>
        </p:spPr>
      </p:pic>
      <p:sp>
        <p:nvSpPr>
          <p:cNvPr id="8" name="TextBox 5"/>
          <p:cNvSpPr txBox="1">
            <a:spLocks noChangeArrowheads="1"/>
          </p:cNvSpPr>
          <p:nvPr/>
        </p:nvSpPr>
        <p:spPr bwMode="auto">
          <a:xfrm>
            <a:off x="1295400" y="2510135"/>
            <a:ext cx="762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Our query:</a:t>
            </a:r>
            <a:endParaRPr lang="en-US" dirty="0" smtClean="0">
              <a:latin typeface="Courier"/>
              <a:cs typeface="Courier"/>
            </a:endParaRPr>
          </a:p>
        </p:txBody>
      </p:sp>
      <p:sp>
        <p:nvSpPr>
          <p:cNvPr id="9" name="TextBox 8"/>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415</a:t>
            </a:r>
            <a:endParaRPr lang="en-US" dirty="0">
              <a:solidFill>
                <a:schemeClr val="bg1">
                  <a:lumMod val="50000"/>
                </a:schemeClr>
              </a:solidFill>
            </a:endParaRPr>
          </a:p>
        </p:txBody>
      </p:sp>
    </p:spTree>
    <p:extLst>
      <p:ext uri="{BB962C8B-B14F-4D97-AF65-F5344CB8AC3E}">
        <p14:creationId xmlns:p14="http://schemas.microsoft.com/office/powerpoint/2010/main" val="156222201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1143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6" name="TextBox 5"/>
          <p:cNvSpPr txBox="1"/>
          <p:nvPr/>
        </p:nvSpPr>
        <p:spPr>
          <a:xfrm>
            <a:off x="1447800" y="152400"/>
            <a:ext cx="7162800" cy="954107"/>
          </a:xfrm>
          <a:prstGeom prst="rect">
            <a:avLst/>
          </a:prstGeom>
          <a:solidFill>
            <a:srgbClr val="FFFFFF"/>
          </a:solidFill>
        </p:spPr>
        <p:txBody>
          <a:bodyPr wrap="square" rtlCol="0">
            <a:spAutoFit/>
          </a:bodyPr>
          <a:lstStyle/>
          <a:p>
            <a:pPr algn="ctr"/>
            <a:r>
              <a:rPr lang="en-US" sz="2800" dirty="0" err="1" smtClean="0"/>
              <a:t>BEDtools</a:t>
            </a:r>
            <a:r>
              <a:rPr lang="en-US" sz="2800" dirty="0" smtClean="0"/>
              <a:t> example 2:  </a:t>
            </a:r>
            <a:r>
              <a:rPr lang="en-US" sz="2800" dirty="0" smtClean="0"/>
              <a:t>What is the closest chromosomal gap to every </a:t>
            </a:r>
            <a:r>
              <a:rPr lang="en-US" sz="2800" dirty="0" err="1" smtClean="0"/>
              <a:t>RefSeq</a:t>
            </a:r>
            <a:r>
              <a:rPr lang="en-US" sz="2800" dirty="0" smtClean="0"/>
              <a:t> exon?</a:t>
            </a:r>
            <a:endParaRPr lang="en-US" sz="2800" dirty="0"/>
          </a:p>
        </p:txBody>
      </p:sp>
      <p:sp>
        <p:nvSpPr>
          <p:cNvPr id="5" name="TextBox 5"/>
          <p:cNvSpPr txBox="1">
            <a:spLocks noChangeArrowheads="1"/>
          </p:cNvSpPr>
          <p:nvPr/>
        </p:nvSpPr>
        <p:spPr bwMode="auto">
          <a:xfrm>
            <a:off x="1295400" y="1447800"/>
            <a:ext cx="762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Here is a BED file of all gaps on chromosome 11:</a:t>
            </a:r>
            <a:endParaRPr lang="en-US" dirty="0" smtClean="0">
              <a:latin typeface="Courier"/>
              <a:cs typeface="Courier"/>
            </a:endParaRPr>
          </a:p>
        </p:txBody>
      </p:sp>
      <p:pic>
        <p:nvPicPr>
          <p:cNvPr id="3" name="Picture 2" descr="Screen Shot 2017-02-25 at 3.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968500"/>
            <a:ext cx="6794500" cy="3060700"/>
          </a:xfrm>
          <a:prstGeom prst="rect">
            <a:avLst/>
          </a:prstGeom>
        </p:spPr>
      </p:pic>
      <p:sp>
        <p:nvSpPr>
          <p:cNvPr id="10" name="TextBox 5"/>
          <p:cNvSpPr txBox="1">
            <a:spLocks noChangeArrowheads="1"/>
          </p:cNvSpPr>
          <p:nvPr/>
        </p:nvSpPr>
        <p:spPr bwMode="auto">
          <a:xfrm>
            <a:off x="1295400" y="5486400"/>
            <a:ext cx="7620000" cy="12003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Each chromosome has gaps at the telomeres, at the centromere, and at other locations that have been too challenging to sequence.</a:t>
            </a:r>
            <a:endParaRPr lang="en-US" dirty="0" smtClean="0">
              <a:latin typeface="Courier"/>
              <a:cs typeface="Courier"/>
            </a:endParaRPr>
          </a:p>
        </p:txBody>
      </p:sp>
      <p:sp>
        <p:nvSpPr>
          <p:cNvPr id="11" name="TextBox 10"/>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415</a:t>
            </a:r>
            <a:endParaRPr lang="en-US" dirty="0">
              <a:solidFill>
                <a:schemeClr val="bg1">
                  <a:lumMod val="50000"/>
                </a:schemeClr>
              </a:solidFill>
            </a:endParaRPr>
          </a:p>
        </p:txBody>
      </p:sp>
    </p:spTree>
    <p:extLst>
      <p:ext uri="{BB962C8B-B14F-4D97-AF65-F5344CB8AC3E}">
        <p14:creationId xmlns:p14="http://schemas.microsoft.com/office/powerpoint/2010/main" val="275285993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1143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6" name="TextBox 5"/>
          <p:cNvSpPr txBox="1"/>
          <p:nvPr/>
        </p:nvSpPr>
        <p:spPr>
          <a:xfrm>
            <a:off x="1447800" y="152400"/>
            <a:ext cx="7162800" cy="954107"/>
          </a:xfrm>
          <a:prstGeom prst="rect">
            <a:avLst/>
          </a:prstGeom>
          <a:solidFill>
            <a:srgbClr val="FFFFFF"/>
          </a:solidFill>
        </p:spPr>
        <p:txBody>
          <a:bodyPr wrap="square" rtlCol="0">
            <a:spAutoFit/>
          </a:bodyPr>
          <a:lstStyle/>
          <a:p>
            <a:pPr algn="ctr"/>
            <a:r>
              <a:rPr lang="en-US" sz="2800" dirty="0" err="1" smtClean="0"/>
              <a:t>BEDtools</a:t>
            </a:r>
            <a:r>
              <a:rPr lang="en-US" sz="2800" dirty="0" smtClean="0"/>
              <a:t> example 2:  </a:t>
            </a:r>
            <a:r>
              <a:rPr lang="en-US" sz="2800" dirty="0" smtClean="0"/>
              <a:t>What is the closest chromosomal gap to every </a:t>
            </a:r>
            <a:r>
              <a:rPr lang="en-US" sz="2800" dirty="0" err="1" smtClean="0"/>
              <a:t>RefSeq</a:t>
            </a:r>
            <a:r>
              <a:rPr lang="en-US" sz="2800" dirty="0" smtClean="0"/>
              <a:t> exon?</a:t>
            </a:r>
            <a:endParaRPr lang="en-US" sz="2800" dirty="0"/>
          </a:p>
        </p:txBody>
      </p:sp>
      <p:sp>
        <p:nvSpPr>
          <p:cNvPr id="8" name="TextBox 5"/>
          <p:cNvSpPr txBox="1">
            <a:spLocks noChangeArrowheads="1"/>
          </p:cNvSpPr>
          <p:nvPr/>
        </p:nvSpPr>
        <p:spPr bwMode="auto">
          <a:xfrm>
            <a:off x="1295400" y="1752600"/>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We use the </a:t>
            </a:r>
            <a:r>
              <a:rPr lang="en-US" dirty="0" err="1" smtClean="0">
                <a:solidFill>
                  <a:srgbClr val="0000FF"/>
                </a:solidFill>
                <a:latin typeface="Courier"/>
                <a:cs typeface="Courier"/>
              </a:rPr>
              <a:t>bedtools</a:t>
            </a:r>
            <a:r>
              <a:rPr lang="en-US" dirty="0" smtClean="0">
                <a:solidFill>
                  <a:srgbClr val="0000FF"/>
                </a:solidFill>
                <a:latin typeface="Courier"/>
                <a:cs typeface="Courier"/>
              </a:rPr>
              <a:t> closest </a:t>
            </a:r>
            <a:r>
              <a:rPr lang="en-US" dirty="0" smtClean="0">
                <a:latin typeface="+mj-lt"/>
              </a:rPr>
              <a:t>utility. Here are the results:</a:t>
            </a:r>
            <a:endParaRPr lang="en-US" dirty="0" smtClean="0">
              <a:latin typeface="Courier"/>
              <a:cs typeface="Courier"/>
            </a:endParaRPr>
          </a:p>
        </p:txBody>
      </p:sp>
      <p:pic>
        <p:nvPicPr>
          <p:cNvPr id="7" name="Picture 6" descr="Screen Shot 2017-02-25 at 3.2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705100"/>
            <a:ext cx="6807200" cy="2857500"/>
          </a:xfrm>
          <a:prstGeom prst="rect">
            <a:avLst/>
          </a:prstGeom>
        </p:spPr>
      </p:pic>
      <p:sp>
        <p:nvSpPr>
          <p:cNvPr id="9" name="TextBox 8"/>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416</a:t>
            </a:r>
            <a:endParaRPr lang="en-US" dirty="0">
              <a:solidFill>
                <a:schemeClr val="bg1">
                  <a:lumMod val="50000"/>
                </a:schemeClr>
              </a:solidFill>
            </a:endParaRPr>
          </a:p>
        </p:txBody>
      </p:sp>
    </p:spTree>
    <p:extLst>
      <p:ext uri="{BB962C8B-B14F-4D97-AF65-F5344CB8AC3E}">
        <p14:creationId xmlns:p14="http://schemas.microsoft.com/office/powerpoint/2010/main" val="305973277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1143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6" name="TextBox 5"/>
          <p:cNvSpPr txBox="1"/>
          <p:nvPr/>
        </p:nvSpPr>
        <p:spPr>
          <a:xfrm>
            <a:off x="1447800" y="152400"/>
            <a:ext cx="7162800" cy="954107"/>
          </a:xfrm>
          <a:prstGeom prst="rect">
            <a:avLst/>
          </a:prstGeom>
          <a:solidFill>
            <a:srgbClr val="FFFFFF"/>
          </a:solidFill>
        </p:spPr>
        <p:txBody>
          <a:bodyPr wrap="square" rtlCol="0">
            <a:spAutoFit/>
          </a:bodyPr>
          <a:lstStyle/>
          <a:p>
            <a:pPr algn="ctr"/>
            <a:r>
              <a:rPr lang="en-US" sz="2800" dirty="0" err="1" smtClean="0"/>
              <a:t>BEDtools</a:t>
            </a:r>
            <a:r>
              <a:rPr lang="en-US" sz="2800" dirty="0" smtClean="0"/>
              <a:t> example 3:  </a:t>
            </a:r>
            <a:r>
              <a:rPr lang="en-US" sz="2800" dirty="0" smtClean="0"/>
              <a:t>How much of a chromosome (or a genome) is spanned by gaps?</a:t>
            </a:r>
            <a:endParaRPr lang="en-US" sz="2800" dirty="0"/>
          </a:p>
        </p:txBody>
      </p:sp>
      <p:sp>
        <p:nvSpPr>
          <p:cNvPr id="8" name="TextBox 5"/>
          <p:cNvSpPr txBox="1">
            <a:spLocks noChangeArrowheads="1"/>
          </p:cNvSpPr>
          <p:nvPr/>
        </p:nvSpPr>
        <p:spPr bwMode="auto">
          <a:xfrm>
            <a:off x="1295400" y="1752600"/>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We use the </a:t>
            </a:r>
            <a:r>
              <a:rPr lang="en-US" dirty="0" err="1" smtClean="0">
                <a:solidFill>
                  <a:srgbClr val="0000FF"/>
                </a:solidFill>
                <a:latin typeface="Courier"/>
                <a:cs typeface="Courier"/>
              </a:rPr>
              <a:t>genomecov</a:t>
            </a:r>
            <a:r>
              <a:rPr lang="en-US" dirty="0" smtClean="0">
                <a:latin typeface="+mj-lt"/>
              </a:rPr>
              <a:t> (genome coverage) utility, and use the </a:t>
            </a:r>
            <a:r>
              <a:rPr lang="en-US" dirty="0" smtClean="0">
                <a:solidFill>
                  <a:srgbClr val="0000FF"/>
                </a:solidFill>
                <a:latin typeface="Courier"/>
                <a:cs typeface="Courier"/>
              </a:rPr>
              <a:t>-g</a:t>
            </a:r>
            <a:r>
              <a:rPr lang="en-US" dirty="0" smtClean="0">
                <a:latin typeface="+mj-lt"/>
              </a:rPr>
              <a:t> argument to specify a genome. Here are the results:</a:t>
            </a:r>
            <a:endParaRPr lang="en-US" dirty="0" smtClean="0">
              <a:latin typeface="Courier"/>
              <a:cs typeface="Courier"/>
            </a:endParaRPr>
          </a:p>
        </p:txBody>
      </p:sp>
      <p:pic>
        <p:nvPicPr>
          <p:cNvPr id="2" name="Picture 1" descr="Screen Shot 2017-02-25 at 3.4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743200"/>
            <a:ext cx="6781800" cy="1333500"/>
          </a:xfrm>
          <a:prstGeom prst="rect">
            <a:avLst/>
          </a:prstGeom>
        </p:spPr>
      </p:pic>
      <p:sp>
        <p:nvSpPr>
          <p:cNvPr id="9" name="TextBox 5"/>
          <p:cNvSpPr txBox="1">
            <a:spLocks noChangeArrowheads="1"/>
          </p:cNvSpPr>
          <p:nvPr/>
        </p:nvSpPr>
        <p:spPr bwMode="auto">
          <a:xfrm>
            <a:off x="1295400" y="5486400"/>
            <a:ext cx="7620000" cy="830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latin typeface="+mj-lt"/>
              </a:rPr>
              <a:t>2.87% of the </a:t>
            </a:r>
            <a:r>
              <a:rPr lang="en-US" dirty="0" smtClean="0">
                <a:latin typeface="+mj-lt"/>
              </a:rPr>
              <a:t>chromosome (0.0287), </a:t>
            </a:r>
            <a:r>
              <a:rPr lang="en-US" dirty="0">
                <a:latin typeface="+mj-lt"/>
              </a:rPr>
              <a:t>and 0.1% of the genome is spanned by </a:t>
            </a:r>
            <a:r>
              <a:rPr lang="en-US" dirty="0" smtClean="0">
                <a:latin typeface="+mj-lt"/>
              </a:rPr>
              <a:t>gaps.</a:t>
            </a:r>
            <a:endParaRPr lang="en-US" dirty="0">
              <a:latin typeface="+mj-lt"/>
            </a:endParaRPr>
          </a:p>
        </p:txBody>
      </p:sp>
      <p:sp>
        <p:nvSpPr>
          <p:cNvPr id="10" name="TextBox 9"/>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416</a:t>
            </a:r>
            <a:endParaRPr lang="en-US" dirty="0">
              <a:solidFill>
                <a:schemeClr val="bg1">
                  <a:lumMod val="50000"/>
                </a:schemeClr>
              </a:solidFill>
            </a:endParaRPr>
          </a:p>
        </p:txBody>
      </p:sp>
    </p:spTree>
    <p:extLst>
      <p:ext uri="{BB962C8B-B14F-4D97-AF65-F5344CB8AC3E}">
        <p14:creationId xmlns:p14="http://schemas.microsoft.com/office/powerpoint/2010/main" val="160706042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4838312"/>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411522357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762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4388" name="TextBox 5"/>
          <p:cNvSpPr txBox="1">
            <a:spLocks noChangeArrowheads="1"/>
          </p:cNvSpPr>
          <p:nvPr/>
        </p:nvSpPr>
        <p:spPr bwMode="auto">
          <a:xfrm>
            <a:off x="1295400" y="1371600"/>
            <a:ext cx="7620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This section is organized in two parts.</a:t>
            </a:r>
          </a:p>
          <a:p>
            <a:endParaRPr lang="en-US" dirty="0">
              <a:latin typeface="+mj-lt"/>
            </a:endParaRPr>
          </a:p>
          <a:p>
            <a:pPr marL="457200" indent="-457200">
              <a:buAutoNum type="arabicParenBoth"/>
            </a:pPr>
            <a:r>
              <a:rPr lang="en-US" dirty="0" smtClean="0">
                <a:latin typeface="+mj-lt"/>
              </a:rPr>
              <a:t>We will look at software that is used to assess which variants are functionally significant. Over 50 programs have been introduced. We will mention three: SIFT, </a:t>
            </a:r>
            <a:r>
              <a:rPr lang="en-US" dirty="0" err="1" smtClean="0">
                <a:latin typeface="+mj-lt"/>
              </a:rPr>
              <a:t>PolyPhen</a:t>
            </a:r>
            <a:r>
              <a:rPr lang="en-US" dirty="0" smtClean="0">
                <a:latin typeface="+mj-lt"/>
              </a:rPr>
              <a:t>, and VAAST.</a:t>
            </a:r>
          </a:p>
          <a:p>
            <a:pPr marL="457200" indent="-457200">
              <a:buAutoNum type="arabicParenBoth"/>
            </a:pPr>
            <a:endParaRPr lang="en-US" dirty="0">
              <a:latin typeface="+mj-lt"/>
            </a:endParaRPr>
          </a:p>
          <a:p>
            <a:pPr marL="457200" indent="-457200">
              <a:buAutoNum type="arabicParenBoth"/>
            </a:pPr>
            <a:r>
              <a:rPr lang="en-US" dirty="0" smtClean="0">
                <a:latin typeface="+mj-lt"/>
              </a:rPr>
              <a:t>NCBI offers databases, browsers and software tools to understand functionally important variants. We will introduce four NCBI resources.</a:t>
            </a:r>
          </a:p>
        </p:txBody>
      </p:sp>
      <p:sp>
        <p:nvSpPr>
          <p:cNvPr id="6" name="TextBox 5"/>
          <p:cNvSpPr txBox="1"/>
          <p:nvPr/>
        </p:nvSpPr>
        <p:spPr>
          <a:xfrm>
            <a:off x="990600" y="152400"/>
            <a:ext cx="8153400" cy="523220"/>
          </a:xfrm>
          <a:prstGeom prst="rect">
            <a:avLst/>
          </a:prstGeom>
          <a:noFill/>
        </p:spPr>
        <p:txBody>
          <a:bodyPr wrap="square" rtlCol="0">
            <a:spAutoFit/>
          </a:bodyPr>
          <a:lstStyle/>
          <a:p>
            <a:r>
              <a:rPr lang="en-US" sz="2800" dirty="0" smtClean="0"/>
              <a:t>Prioritizing variants and assessing functional significance</a:t>
            </a:r>
            <a:endParaRPr lang="en-US" sz="2800" dirty="0"/>
          </a:p>
        </p:txBody>
      </p:sp>
      <p:sp>
        <p:nvSpPr>
          <p:cNvPr id="5" name="TextBox 4"/>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417</a:t>
            </a:r>
            <a:endParaRPr lang="en-US" dirty="0">
              <a:solidFill>
                <a:schemeClr val="bg1">
                  <a:lumMod val="50000"/>
                </a:schemeClr>
              </a:solidFill>
            </a:endParaRPr>
          </a:p>
        </p:txBody>
      </p:sp>
    </p:spTree>
    <p:extLst>
      <p:ext uri="{BB962C8B-B14F-4D97-AF65-F5344CB8AC3E}">
        <p14:creationId xmlns:p14="http://schemas.microsoft.com/office/powerpoint/2010/main" val="155155961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2342422" y="152400"/>
            <a:ext cx="54243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Neutral versus deleterious variation</a:t>
            </a:r>
          </a:p>
        </p:txBody>
      </p:sp>
      <p:sp>
        <p:nvSpPr>
          <p:cNvPr id="144387" name="Line 3"/>
          <p:cNvSpPr>
            <a:spLocks noChangeShapeType="1"/>
          </p:cNvSpPr>
          <p:nvPr/>
        </p:nvSpPr>
        <p:spPr bwMode="auto">
          <a:xfrm>
            <a:off x="1676400" y="762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4388" name="TextBox 5"/>
          <p:cNvSpPr txBox="1">
            <a:spLocks noChangeArrowheads="1"/>
          </p:cNvSpPr>
          <p:nvPr/>
        </p:nvSpPr>
        <p:spPr bwMode="auto">
          <a:xfrm>
            <a:off x="1295400" y="1371600"/>
            <a:ext cx="7620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For each genome, we can expect to identify ~4 million variants that are exonic, intronic, or intergenic. We first focus on exonic variants. Of these, there are ~11,000 synonymous SNPs (not changing the amino acid specified by the codon; likely to be benign) and ~11,000 nonsynonymous SNPs. </a:t>
            </a:r>
          </a:p>
          <a:p>
            <a:endParaRPr lang="en-US" dirty="0" smtClean="0">
              <a:latin typeface="+mj-lt"/>
            </a:endParaRPr>
          </a:p>
          <a:p>
            <a:r>
              <a:rPr lang="en-US" dirty="0" smtClean="0">
                <a:latin typeface="+mj-lt"/>
              </a:rPr>
              <a:t>We also consider indels (some of which introduce stop codons), homozygous deletions, splice site mutations, or other changes that may disrupt gene function. </a:t>
            </a:r>
          </a:p>
        </p:txBody>
      </p:sp>
    </p:spTree>
    <p:extLst>
      <p:ext uri="{BB962C8B-B14F-4D97-AF65-F5344CB8AC3E}">
        <p14:creationId xmlns:p14="http://schemas.microsoft.com/office/powerpoint/2010/main" val="38995228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762000" y="152400"/>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ctr"/>
            <a:r>
              <a:rPr lang="en-US" sz="2800" dirty="0" smtClean="0">
                <a:latin typeface="+mj-lt"/>
              </a:rPr>
              <a:t>Approaches to distinguish neutral from deleterious nonsynonymous variants</a:t>
            </a:r>
          </a:p>
        </p:txBody>
      </p:sp>
      <p:sp>
        <p:nvSpPr>
          <p:cNvPr id="145411" name="Line 3"/>
          <p:cNvSpPr>
            <a:spLocks noChangeShapeType="1"/>
          </p:cNvSpPr>
          <p:nvPr/>
        </p:nvSpPr>
        <p:spPr bwMode="auto">
          <a:xfrm>
            <a:off x="1524000" y="1295400"/>
            <a:ext cx="7010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5412" name="TextBox 4"/>
          <p:cNvSpPr txBox="1">
            <a:spLocks noChangeArrowheads="1"/>
          </p:cNvSpPr>
          <p:nvPr/>
        </p:nvSpPr>
        <p:spPr bwMode="auto">
          <a:xfrm>
            <a:off x="1143000" y="1600200"/>
            <a:ext cx="7620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Most DNA is under neutral selection (not under positive or negative selection). Some variants are deleterious. How can we classify 11,000 </a:t>
            </a:r>
            <a:r>
              <a:rPr lang="en-US" dirty="0" err="1" smtClean="0">
                <a:latin typeface="+mj-lt"/>
              </a:rPr>
              <a:t>nonsynonymous</a:t>
            </a:r>
            <a:r>
              <a:rPr lang="en-US" dirty="0" smtClean="0">
                <a:latin typeface="+mj-lt"/>
              </a:rPr>
              <a:t> SNPs in a genome?</a:t>
            </a:r>
          </a:p>
          <a:p>
            <a:endParaRPr lang="en-US" dirty="0" smtClean="0">
              <a:latin typeface="+mj-lt"/>
            </a:endParaRPr>
          </a:p>
          <a:p>
            <a:r>
              <a:rPr lang="en-US" dirty="0" smtClean="0">
                <a:latin typeface="+mj-lt"/>
              </a:rPr>
              <a:t>--Conservation: determine conservation of an amino acid across species</a:t>
            </a:r>
          </a:p>
          <a:p>
            <a:r>
              <a:rPr lang="en-US" dirty="0" smtClean="0">
                <a:latin typeface="+mj-lt"/>
              </a:rPr>
              <a:t>--Structure: determine (or predict) effect of a variant on protein structure</a:t>
            </a:r>
          </a:p>
          <a:p>
            <a:r>
              <a:rPr lang="en-US" dirty="0" smtClean="0">
                <a:latin typeface="+mj-lt"/>
              </a:rPr>
              <a:t>--True positives: train algorithms on a database of known disease-associated mutations (OMIM)</a:t>
            </a:r>
          </a:p>
          <a:p>
            <a:r>
              <a:rPr lang="en-US" dirty="0" smtClean="0">
                <a:latin typeface="+mj-lt"/>
              </a:rPr>
              <a:t>--True negatives: train algorithms of a set of variants in ‘apparently normal’ individuals (1000 Genomes)</a:t>
            </a:r>
          </a:p>
        </p:txBody>
      </p:sp>
    </p:spTree>
    <p:extLst>
      <p:ext uri="{BB962C8B-B14F-4D97-AF65-F5344CB8AC3E}">
        <p14:creationId xmlns:p14="http://schemas.microsoft.com/office/powerpoint/2010/main" val="27178217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762000" y="15240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algn="ctr"/>
            <a:r>
              <a:rPr lang="en-US" sz="2800" dirty="0">
                <a:latin typeface="+mj-lt"/>
              </a:rPr>
              <a:t>Software to distinguish neutral from deleterious nonsynonymous variants</a:t>
            </a:r>
          </a:p>
        </p:txBody>
      </p:sp>
      <p:sp>
        <p:nvSpPr>
          <p:cNvPr id="161795" name="Line 3"/>
          <p:cNvSpPr>
            <a:spLocks noChangeShapeType="1"/>
          </p:cNvSpPr>
          <p:nvPr/>
        </p:nvSpPr>
        <p:spPr bwMode="auto">
          <a:xfrm>
            <a:off x="1295400" y="1295400"/>
            <a:ext cx="7239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1796" name="Text Box 4"/>
          <p:cNvSpPr txBox="1">
            <a:spLocks noChangeArrowheads="1"/>
          </p:cNvSpPr>
          <p:nvPr/>
        </p:nvSpPr>
        <p:spPr bwMode="auto">
          <a:xfrm>
            <a:off x="1162050" y="1651000"/>
            <a:ext cx="78295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mj-lt"/>
              </a:rPr>
              <a:t>PolyPhen2 (Polymorphism </a:t>
            </a:r>
            <a:r>
              <a:rPr lang="en-US" dirty="0" err="1">
                <a:latin typeface="+mj-lt"/>
              </a:rPr>
              <a:t>Phenotyping</a:t>
            </a:r>
            <a:r>
              <a:rPr lang="en-US" dirty="0">
                <a:latin typeface="+mj-lt"/>
              </a:rPr>
              <a:t> v2) is a tool which predicts possible impact of an amino acid substitution on the structure and function of a human protein using straightforward physical and comparative considerations. 	</a:t>
            </a:r>
          </a:p>
          <a:p>
            <a:pPr eaLnBrk="1" hangingPunct="1"/>
            <a:r>
              <a:rPr lang="en-US" dirty="0">
                <a:latin typeface="+mj-lt"/>
              </a:rPr>
              <a:t>	http://genetics.bwh.harvard.edu/pph2/</a:t>
            </a:r>
          </a:p>
          <a:p>
            <a:pPr eaLnBrk="1" hangingPunct="1"/>
            <a:endParaRPr lang="en-US" dirty="0">
              <a:latin typeface="+mj-lt"/>
            </a:endParaRPr>
          </a:p>
          <a:p>
            <a:pPr eaLnBrk="1" hangingPunct="1"/>
            <a:r>
              <a:rPr lang="en-US" dirty="0">
                <a:latin typeface="+mj-lt"/>
              </a:rPr>
              <a:t>SIFT predicts whether an amino acid substitution affects protein function based on sequence homology and the physical properties of amino acids</a:t>
            </a:r>
            <a:r>
              <a:rPr lang="en-US" dirty="0" smtClean="0">
                <a:latin typeface="+mj-lt"/>
              </a:rPr>
              <a:t>.</a:t>
            </a:r>
          </a:p>
          <a:p>
            <a:pPr eaLnBrk="1" hangingPunct="1"/>
            <a:endParaRPr lang="en-US" dirty="0">
              <a:latin typeface="+mj-lt"/>
            </a:endParaRPr>
          </a:p>
          <a:p>
            <a:pPr eaLnBrk="1" hangingPunct="1"/>
            <a:r>
              <a:rPr lang="en-US" dirty="0">
                <a:latin typeface="+mj-lt"/>
              </a:rPr>
              <a:t>	http://sift.jcvi.org/</a:t>
            </a:r>
          </a:p>
        </p:txBody>
      </p:sp>
    </p:spTree>
    <p:extLst>
      <p:ext uri="{BB962C8B-B14F-4D97-AF65-F5344CB8AC3E}">
        <p14:creationId xmlns:p14="http://schemas.microsoft.com/office/powerpoint/2010/main" val="311938017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304800" y="152400"/>
            <a:ext cx="891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ctr"/>
            <a:r>
              <a:rPr lang="en-US" sz="2800" dirty="0" smtClean="0">
                <a:latin typeface="+mj-lt"/>
              </a:rPr>
              <a:t>Example: SIFT and Polyphen scores for HBB</a:t>
            </a:r>
            <a:endParaRPr lang="en-US" sz="2800" dirty="0">
              <a:latin typeface="+mj-lt"/>
            </a:endParaRPr>
          </a:p>
        </p:txBody>
      </p:sp>
      <p:sp>
        <p:nvSpPr>
          <p:cNvPr id="161795" name="Line 3"/>
          <p:cNvSpPr>
            <a:spLocks noChangeShapeType="1"/>
          </p:cNvSpPr>
          <p:nvPr/>
        </p:nvSpPr>
        <p:spPr bwMode="auto">
          <a:xfrm>
            <a:off x="609600" y="990600"/>
            <a:ext cx="792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1796" name="Text Box 4"/>
          <p:cNvSpPr txBox="1">
            <a:spLocks noChangeArrowheads="1"/>
          </p:cNvSpPr>
          <p:nvPr/>
        </p:nvSpPr>
        <p:spPr bwMode="auto">
          <a:xfrm>
            <a:off x="1009650" y="1295400"/>
            <a:ext cx="78295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smtClean="0">
                <a:latin typeface="+mj-lt"/>
              </a:rPr>
              <a:t>[1] Visit http://www.ensembl.org/human</a:t>
            </a:r>
          </a:p>
          <a:p>
            <a:pPr eaLnBrk="1" hangingPunct="1"/>
            <a:r>
              <a:rPr lang="en-US" dirty="0" smtClean="0">
                <a:latin typeface="+mj-lt"/>
              </a:rPr>
              <a:t>[2] Enter hbb in the search box</a:t>
            </a:r>
          </a:p>
          <a:p>
            <a:pPr eaLnBrk="1" hangingPunct="1"/>
            <a:r>
              <a:rPr lang="en-US" dirty="0" smtClean="0">
                <a:latin typeface="+mj-lt"/>
              </a:rPr>
              <a:t>[3] Follow the link to the gene</a:t>
            </a:r>
          </a:p>
          <a:p>
            <a:pPr eaLnBrk="1" hangingPunct="1"/>
            <a:endParaRPr lang="en-US" dirty="0">
              <a:latin typeface="+mj-lt"/>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7" t="19231" r="61379" b="52849"/>
          <a:stretch/>
        </p:blipFill>
        <p:spPr bwMode="auto">
          <a:xfrm>
            <a:off x="5305423" y="1866899"/>
            <a:ext cx="3581401" cy="186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3596" t="30626" r="26157" b="32621"/>
          <a:stretch/>
        </p:blipFill>
        <p:spPr bwMode="auto">
          <a:xfrm>
            <a:off x="295274" y="2514600"/>
            <a:ext cx="4857750" cy="245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152400" y="3838575"/>
            <a:ext cx="2571750" cy="23812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410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3399" t="41738" r="9015" b="34758"/>
          <a:stretch/>
        </p:blipFill>
        <p:spPr bwMode="auto">
          <a:xfrm>
            <a:off x="2428874" y="5048250"/>
            <a:ext cx="6534150" cy="157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4362450" y="6172200"/>
            <a:ext cx="2571750" cy="23812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386556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682" y="1447800"/>
            <a:ext cx="658177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43963" y="76200"/>
            <a:ext cx="7947637" cy="1384995"/>
          </a:xfrm>
          <a:prstGeom prst="rect">
            <a:avLst/>
          </a:prstGeom>
          <a:noFill/>
        </p:spPr>
        <p:txBody>
          <a:bodyPr wrap="square" rtlCol="0">
            <a:spAutoFit/>
          </a:bodyPr>
          <a:lstStyle/>
          <a:p>
            <a:pPr algn="ctr"/>
            <a:r>
              <a:rPr lang="en-US" sz="2800" dirty="0" smtClean="0"/>
              <a:t>Each DNA base in the Trace Archive has an associated base quality score </a:t>
            </a:r>
          </a:p>
          <a:p>
            <a:pPr algn="ctr"/>
            <a:r>
              <a:rPr lang="en-US" sz="2800" dirty="0" smtClean="0"/>
              <a:t>(best scores highlighted in yellow)</a:t>
            </a:r>
            <a:endParaRPr lang="en-US" sz="28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7269"/>
          <a:stretch/>
        </p:blipFill>
        <p:spPr bwMode="auto">
          <a:xfrm>
            <a:off x="1745381" y="4114799"/>
            <a:ext cx="661035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381</a:t>
            </a:r>
            <a:endParaRPr lang="en-US" dirty="0">
              <a:solidFill>
                <a:schemeClr val="bg1">
                  <a:lumMod val="50000"/>
                </a:schemeClr>
              </a:solidFill>
            </a:endParaRPr>
          </a:p>
        </p:txBody>
      </p:sp>
    </p:spTree>
    <p:extLst>
      <p:ext uri="{BB962C8B-B14F-4D97-AF65-F5344CB8AC3E}">
        <p14:creationId xmlns:p14="http://schemas.microsoft.com/office/powerpoint/2010/main" val="386362964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31" t="25214" r="5419" b="4986"/>
          <a:stretch/>
        </p:blipFill>
        <p:spPr bwMode="auto">
          <a:xfrm>
            <a:off x="174094" y="1219200"/>
            <a:ext cx="8741306" cy="5505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p:cNvSpPr txBox="1">
            <a:spLocks noChangeArrowheads="1"/>
          </p:cNvSpPr>
          <p:nvPr/>
        </p:nvSpPr>
        <p:spPr bwMode="auto">
          <a:xfrm>
            <a:off x="478894" y="152400"/>
            <a:ext cx="8512706" cy="830997"/>
          </a:xfrm>
          <a:prstGeom prst="rect">
            <a:avLst/>
          </a:prstGeom>
          <a:solidFill>
            <a:schemeClr val="bg1"/>
          </a:solidFill>
          <a:ln>
            <a:no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dirty="0" smtClean="0">
                <a:solidFill>
                  <a:srgbClr val="000000"/>
                </a:solidFill>
                <a:latin typeface="+mj-lt"/>
              </a:rPr>
              <a:t>Ensembl “Variation Table” for </a:t>
            </a:r>
            <a:r>
              <a:rPr lang="en-US" i="1" dirty="0" smtClean="0">
                <a:solidFill>
                  <a:srgbClr val="000000"/>
                </a:solidFill>
                <a:latin typeface="+mj-lt"/>
              </a:rPr>
              <a:t>HBB</a:t>
            </a:r>
            <a:r>
              <a:rPr lang="en-US" dirty="0" smtClean="0">
                <a:solidFill>
                  <a:srgbClr val="000000"/>
                </a:solidFill>
                <a:latin typeface="+mj-lt"/>
              </a:rPr>
              <a:t> shows SIFT and PolyPhen scores for nonsynonymous variants (note they disagree)</a:t>
            </a:r>
            <a:endParaRPr lang="en-US" dirty="0">
              <a:solidFill>
                <a:srgbClr val="000000"/>
              </a:solidFill>
              <a:latin typeface="+mj-lt"/>
            </a:endParaRPr>
          </a:p>
        </p:txBody>
      </p:sp>
    </p:spTree>
    <p:extLst>
      <p:ext uri="{BB962C8B-B14F-4D97-AF65-F5344CB8AC3E}">
        <p14:creationId xmlns:p14="http://schemas.microsoft.com/office/powerpoint/2010/main" val="417163016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685616" y="152400"/>
            <a:ext cx="66963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VAAST: probabilistic tool for disease variants</a:t>
            </a: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7460" name="TextBox 5"/>
          <p:cNvSpPr txBox="1">
            <a:spLocks noChangeArrowheads="1"/>
          </p:cNvSpPr>
          <p:nvPr/>
        </p:nvSpPr>
        <p:spPr bwMode="auto">
          <a:xfrm>
            <a:off x="1143000" y="1284744"/>
            <a:ext cx="78486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buFont typeface="Arial" pitchFamily="34" charset="0"/>
              <a:buChar char="•"/>
            </a:pPr>
            <a:r>
              <a:rPr lang="en-US" dirty="0">
                <a:latin typeface="+mj-lt"/>
              </a:rPr>
              <a:t>VAAST </a:t>
            </a:r>
            <a:r>
              <a:rPr lang="en-US" dirty="0" smtClean="0">
                <a:latin typeface="+mj-lt"/>
              </a:rPr>
              <a:t>(Variant </a:t>
            </a:r>
            <a:r>
              <a:rPr lang="en-US" dirty="0">
                <a:latin typeface="+mj-lt"/>
              </a:rPr>
              <a:t>Annotation, Analysis &amp; Search Tool) is a probabilistic search tool </a:t>
            </a:r>
            <a:r>
              <a:rPr lang="en-US" dirty="0" smtClean="0">
                <a:latin typeface="+mj-lt"/>
              </a:rPr>
              <a:t>used to identify disease-causing variants. </a:t>
            </a:r>
          </a:p>
          <a:p>
            <a:pPr marL="342900" indent="-342900">
              <a:buFont typeface="Arial" pitchFamily="34" charset="0"/>
              <a:buChar char="•"/>
            </a:pPr>
            <a:endParaRPr lang="en-US" dirty="0" smtClean="0">
              <a:latin typeface="+mj-lt"/>
            </a:endParaRPr>
          </a:p>
          <a:p>
            <a:pPr marL="342900" indent="-342900">
              <a:buFont typeface="Arial" pitchFamily="34" charset="0"/>
              <a:buChar char="•"/>
            </a:pPr>
            <a:r>
              <a:rPr lang="en-US" dirty="0" smtClean="0">
                <a:latin typeface="+mj-lt"/>
              </a:rPr>
              <a:t>VAAST calculates amino </a:t>
            </a:r>
            <a:r>
              <a:rPr lang="en-US" dirty="0">
                <a:latin typeface="+mj-lt"/>
              </a:rPr>
              <a:t>acid substitution </a:t>
            </a:r>
            <a:r>
              <a:rPr lang="en-US" dirty="0" smtClean="0">
                <a:latin typeface="+mj-lt"/>
              </a:rPr>
              <a:t>frequencies for healthy genomes and disease genomes (both of these differ from standard BLOSUM62).</a:t>
            </a:r>
          </a:p>
        </p:txBody>
      </p:sp>
    </p:spTree>
    <p:extLst>
      <p:ext uri="{BB962C8B-B14F-4D97-AF65-F5344CB8AC3E}">
        <p14:creationId xmlns:p14="http://schemas.microsoft.com/office/powerpoint/2010/main" val="179383192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2358282" y="152400"/>
            <a:ext cx="5351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a:t>
            </a: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7460" name="TextBox 5"/>
          <p:cNvSpPr txBox="1">
            <a:spLocks noChangeArrowheads="1"/>
          </p:cNvSpPr>
          <p:nvPr/>
        </p:nvSpPr>
        <p:spPr bwMode="auto">
          <a:xfrm>
            <a:off x="228600" y="5638800"/>
            <a:ext cx="4191000" cy="830997"/>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From the home page of NCBI choose Variation</a:t>
            </a:r>
          </a:p>
        </p:txBody>
      </p:sp>
      <p:pic>
        <p:nvPicPr>
          <p:cNvPr id="2" name="Picture 1" descr="Screen Shot 2015-12-06 at 9.50.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00" y="838200"/>
            <a:ext cx="4470400" cy="5659773"/>
          </a:xfrm>
          <a:prstGeom prst="rect">
            <a:avLst/>
          </a:prstGeom>
        </p:spPr>
      </p:pic>
      <p:sp>
        <p:nvSpPr>
          <p:cNvPr id="3" name="Rectangle 2"/>
          <p:cNvSpPr/>
          <p:nvPr/>
        </p:nvSpPr>
        <p:spPr>
          <a:xfrm>
            <a:off x="4574674" y="6040773"/>
            <a:ext cx="2209800" cy="38100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1184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2358282" y="152400"/>
            <a:ext cx="5351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a:t>
            </a:r>
          </a:p>
        </p:txBody>
      </p:sp>
      <p:pic>
        <p:nvPicPr>
          <p:cNvPr id="5" name="Picture 4" descr="Screen Shot 2015-12-06 at 9.50.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74368"/>
          </a:xfrm>
          <a:prstGeom prst="rect">
            <a:avLst/>
          </a:prstGeom>
        </p:spPr>
      </p:pic>
      <p:sp>
        <p:nvSpPr>
          <p:cNvPr id="147460" name="TextBox 5"/>
          <p:cNvSpPr txBox="1">
            <a:spLocks noChangeArrowheads="1"/>
          </p:cNvSpPr>
          <p:nvPr/>
        </p:nvSpPr>
        <p:spPr bwMode="auto">
          <a:xfrm>
            <a:off x="5638800" y="1143000"/>
            <a:ext cx="3352800" cy="830997"/>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Explore Variation databases, tools, guides</a:t>
            </a: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Tree>
    <p:extLst>
      <p:ext uri="{BB962C8B-B14F-4D97-AF65-F5344CB8AC3E}">
        <p14:creationId xmlns:p14="http://schemas.microsoft.com/office/powerpoint/2010/main" val="171999686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410457" y="152400"/>
            <a:ext cx="724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(1) </a:t>
            </a:r>
            <a:r>
              <a:rPr lang="en-US" sz="2800" dirty="0" err="1" smtClean="0">
                <a:latin typeface="+mj-lt"/>
              </a:rPr>
              <a:t>PheGenI</a:t>
            </a:r>
            <a:endParaRPr lang="en-US" sz="2800" dirty="0" smtClean="0">
              <a:latin typeface="+mj-lt"/>
            </a:endParaRP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2" name="Picture 1" descr="Screen Shot 2015-12-06 at 10.13.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3441"/>
            <a:ext cx="9144000" cy="5505959"/>
          </a:xfrm>
          <a:prstGeom prst="rect">
            <a:avLst/>
          </a:prstGeom>
        </p:spPr>
      </p:pic>
      <p:sp>
        <p:nvSpPr>
          <p:cNvPr id="147460" name="TextBox 5"/>
          <p:cNvSpPr txBox="1">
            <a:spLocks noChangeArrowheads="1"/>
          </p:cNvSpPr>
          <p:nvPr/>
        </p:nvSpPr>
        <p:spPr bwMode="auto">
          <a:xfrm>
            <a:off x="1371600" y="4038600"/>
            <a:ext cx="3733800" cy="1569660"/>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Phenotype-Genotype Integrator: enter a disease, trait, gene (or list of gene symbols, location). Search!</a:t>
            </a:r>
          </a:p>
        </p:txBody>
      </p:sp>
      <p:sp>
        <p:nvSpPr>
          <p:cNvPr id="3" name="Rectangle 2"/>
          <p:cNvSpPr/>
          <p:nvPr/>
        </p:nvSpPr>
        <p:spPr>
          <a:xfrm>
            <a:off x="2438400" y="2819400"/>
            <a:ext cx="5999609" cy="523220"/>
          </a:xfrm>
          <a:prstGeom prst="rect">
            <a:avLst/>
          </a:prstGeom>
          <a:ln>
            <a:solidFill>
              <a:srgbClr val="0000FF"/>
            </a:solidFill>
          </a:ln>
        </p:spPr>
        <p:txBody>
          <a:bodyPr wrap="none">
            <a:spAutoFit/>
          </a:bodyPr>
          <a:lstStyle/>
          <a:p>
            <a:r>
              <a:rPr lang="en-US" sz="2800" dirty="0">
                <a:solidFill>
                  <a:srgbClr val="3366FF"/>
                </a:solidFill>
              </a:rPr>
              <a:t>http://</a:t>
            </a:r>
            <a:r>
              <a:rPr lang="en-US" sz="2800" dirty="0" err="1">
                <a:solidFill>
                  <a:srgbClr val="3366FF"/>
                </a:solidFill>
              </a:rPr>
              <a:t>www.ncbi.nlm.nih.gov</a:t>
            </a:r>
            <a:r>
              <a:rPr lang="en-US" sz="2800" dirty="0">
                <a:solidFill>
                  <a:srgbClr val="3366FF"/>
                </a:solidFill>
              </a:rPr>
              <a:t>/gap/</a:t>
            </a:r>
            <a:r>
              <a:rPr lang="en-US" sz="2800" dirty="0" err="1">
                <a:solidFill>
                  <a:srgbClr val="3366FF"/>
                </a:solidFill>
              </a:rPr>
              <a:t>phegeni</a:t>
            </a:r>
            <a:endParaRPr lang="en-US" sz="2800" dirty="0">
              <a:solidFill>
                <a:srgbClr val="3366FF"/>
              </a:solidFill>
            </a:endParaRPr>
          </a:p>
        </p:txBody>
      </p:sp>
    </p:spTree>
    <p:extLst>
      <p:ext uri="{BB962C8B-B14F-4D97-AF65-F5344CB8AC3E}">
        <p14:creationId xmlns:p14="http://schemas.microsoft.com/office/powerpoint/2010/main" val="1316262171"/>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410457" y="152400"/>
            <a:ext cx="724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(1) </a:t>
            </a:r>
            <a:r>
              <a:rPr lang="en-US" sz="2800" dirty="0" err="1" smtClean="0">
                <a:latin typeface="+mj-lt"/>
              </a:rPr>
              <a:t>PheGenI</a:t>
            </a:r>
            <a:endParaRPr lang="en-US" sz="2800" dirty="0" smtClean="0">
              <a:latin typeface="+mj-lt"/>
            </a:endParaRP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3" name="Picture 2" descr="Screen Shot 2015-12-06 at 10.15.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4379495"/>
          </a:xfrm>
          <a:prstGeom prst="rect">
            <a:avLst/>
          </a:prstGeom>
        </p:spPr>
      </p:pic>
      <p:sp>
        <p:nvSpPr>
          <p:cNvPr id="147460" name="TextBox 5"/>
          <p:cNvSpPr txBox="1">
            <a:spLocks noChangeArrowheads="1"/>
          </p:cNvSpPr>
          <p:nvPr/>
        </p:nvSpPr>
        <p:spPr bwMode="auto">
          <a:xfrm>
            <a:off x="4800600" y="2743200"/>
            <a:ext cx="3733800" cy="1200328"/>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smtClean="0">
                <a:latin typeface="+mj-lt"/>
              </a:rPr>
              <a:t>PheGenI</a:t>
            </a:r>
            <a:r>
              <a:rPr lang="en-US" dirty="0" smtClean="0">
                <a:latin typeface="+mj-lt"/>
              </a:rPr>
              <a:t> output: list of implicated genes, SNPs, association results, more.</a:t>
            </a:r>
          </a:p>
        </p:txBody>
      </p:sp>
    </p:spTree>
    <p:extLst>
      <p:ext uri="{BB962C8B-B14F-4D97-AF65-F5344CB8AC3E}">
        <p14:creationId xmlns:p14="http://schemas.microsoft.com/office/powerpoint/2010/main" val="23002380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490320" y="152400"/>
            <a:ext cx="7086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(2) </a:t>
            </a:r>
            <a:r>
              <a:rPr lang="en-US" sz="2800" dirty="0" err="1" smtClean="0">
                <a:latin typeface="+mj-lt"/>
              </a:rPr>
              <a:t>ClinVar</a:t>
            </a:r>
            <a:endParaRPr lang="en-US" sz="2800" dirty="0" smtClean="0">
              <a:latin typeface="+mj-lt"/>
            </a:endParaRP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4" name="Picture 3" descr="Screen Shot 2015-12-06 at 10.3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4914900"/>
          </a:xfrm>
          <a:prstGeom prst="rect">
            <a:avLst/>
          </a:prstGeom>
        </p:spPr>
      </p:pic>
      <p:sp>
        <p:nvSpPr>
          <p:cNvPr id="147460" name="TextBox 5"/>
          <p:cNvSpPr txBox="1">
            <a:spLocks noChangeArrowheads="1"/>
          </p:cNvSpPr>
          <p:nvPr/>
        </p:nvSpPr>
        <p:spPr bwMode="auto">
          <a:xfrm>
            <a:off x="112296" y="4842808"/>
            <a:ext cx="8915400" cy="1938992"/>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smtClean="0">
                <a:latin typeface="+mj-lt"/>
              </a:rPr>
              <a:t>ClinVar</a:t>
            </a:r>
            <a:r>
              <a:rPr lang="en-US" dirty="0">
                <a:latin typeface="+mj-lt"/>
              </a:rPr>
              <a:t>: “A resource to provide a public, tracked record of reported relationships between human variation and observed health status with supporting evidence. Related information in the NIH Genetic Testing Registry (GTR), </a:t>
            </a:r>
            <a:r>
              <a:rPr lang="en-US" dirty="0" err="1">
                <a:latin typeface="+mj-lt"/>
              </a:rPr>
              <a:t>MedGen</a:t>
            </a:r>
            <a:r>
              <a:rPr lang="en-US" dirty="0">
                <a:latin typeface="+mj-lt"/>
              </a:rPr>
              <a:t>, Gene, OMIM, PubMed and other sources is accessible through hyperlinks on the records.”</a:t>
            </a:r>
            <a:endParaRPr lang="en-US" dirty="0" smtClean="0">
              <a:latin typeface="+mj-lt"/>
            </a:endParaRPr>
          </a:p>
        </p:txBody>
      </p:sp>
      <p:sp>
        <p:nvSpPr>
          <p:cNvPr id="3" name="Rectangle 2"/>
          <p:cNvSpPr/>
          <p:nvPr/>
        </p:nvSpPr>
        <p:spPr>
          <a:xfrm>
            <a:off x="3352800" y="2667000"/>
            <a:ext cx="5344056" cy="523220"/>
          </a:xfrm>
          <a:prstGeom prst="rect">
            <a:avLst/>
          </a:prstGeom>
          <a:ln>
            <a:solidFill>
              <a:srgbClr val="0000FF"/>
            </a:solidFill>
          </a:ln>
        </p:spPr>
        <p:txBody>
          <a:bodyPr wrap="none">
            <a:spAutoFit/>
          </a:bodyPr>
          <a:lstStyle/>
          <a:p>
            <a:r>
              <a:rPr lang="en-US" sz="2800" dirty="0">
                <a:solidFill>
                  <a:schemeClr val="bg1"/>
                </a:solidFill>
              </a:rPr>
              <a:t>http://</a:t>
            </a:r>
            <a:r>
              <a:rPr lang="en-US" sz="2800" dirty="0" err="1">
                <a:solidFill>
                  <a:schemeClr val="bg1"/>
                </a:solidFill>
              </a:rPr>
              <a:t>www.ncbi.nlm.nih.gov</a:t>
            </a:r>
            <a:r>
              <a:rPr lang="en-US" sz="2800" dirty="0">
                <a:solidFill>
                  <a:schemeClr val="bg1"/>
                </a:solidFill>
              </a:rPr>
              <a:t>/</a:t>
            </a:r>
            <a:r>
              <a:rPr lang="en-US" sz="2800" dirty="0" err="1">
                <a:solidFill>
                  <a:schemeClr val="bg1"/>
                </a:solidFill>
              </a:rPr>
              <a:t>clinvar</a:t>
            </a:r>
            <a:r>
              <a:rPr lang="en-US" sz="2800" dirty="0">
                <a:solidFill>
                  <a:schemeClr val="bg1"/>
                </a:solidFill>
              </a:rPr>
              <a:t>/</a:t>
            </a:r>
          </a:p>
        </p:txBody>
      </p:sp>
    </p:spTree>
    <p:extLst>
      <p:ext uri="{BB962C8B-B14F-4D97-AF65-F5344CB8AC3E}">
        <p14:creationId xmlns:p14="http://schemas.microsoft.com/office/powerpoint/2010/main" val="128477730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490320" y="152400"/>
            <a:ext cx="7086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(2) </a:t>
            </a:r>
            <a:r>
              <a:rPr lang="en-US" sz="2800" dirty="0" err="1" smtClean="0">
                <a:latin typeface="+mj-lt"/>
              </a:rPr>
              <a:t>ClinVar</a:t>
            </a:r>
            <a:endParaRPr lang="en-US" sz="2800" dirty="0" smtClean="0">
              <a:latin typeface="+mj-lt"/>
            </a:endParaRP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2" name="Picture 1" descr="Screen Shot 2015-12-06 at 10.37.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99" y="838200"/>
            <a:ext cx="8088901" cy="5939224"/>
          </a:xfrm>
          <a:prstGeom prst="rect">
            <a:avLst/>
          </a:prstGeom>
        </p:spPr>
      </p:pic>
      <p:sp>
        <p:nvSpPr>
          <p:cNvPr id="5" name="TextBox 5"/>
          <p:cNvSpPr txBox="1">
            <a:spLocks noChangeArrowheads="1"/>
          </p:cNvSpPr>
          <p:nvPr/>
        </p:nvSpPr>
        <p:spPr bwMode="auto">
          <a:xfrm>
            <a:off x="3352800" y="2667000"/>
            <a:ext cx="32004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smtClean="0">
                <a:solidFill>
                  <a:srgbClr val="FF0000"/>
                </a:solidFill>
                <a:latin typeface="+mj-lt"/>
              </a:rPr>
              <a:t>ClinVar</a:t>
            </a:r>
            <a:r>
              <a:rPr lang="en-US" dirty="0" smtClean="0">
                <a:solidFill>
                  <a:srgbClr val="FF0000"/>
                </a:solidFill>
                <a:latin typeface="+mj-lt"/>
              </a:rPr>
              <a:t>: result for “</a:t>
            </a:r>
            <a:r>
              <a:rPr lang="en-US" dirty="0" err="1" smtClean="0">
                <a:solidFill>
                  <a:srgbClr val="FF0000"/>
                </a:solidFill>
                <a:latin typeface="+mj-lt"/>
              </a:rPr>
              <a:t>hbb</a:t>
            </a:r>
            <a:r>
              <a:rPr lang="en-US" dirty="0" smtClean="0">
                <a:solidFill>
                  <a:srgbClr val="FF0000"/>
                </a:solidFill>
                <a:latin typeface="+mj-lt"/>
              </a:rPr>
              <a:t>”</a:t>
            </a:r>
          </a:p>
        </p:txBody>
      </p:sp>
    </p:spTree>
    <p:extLst>
      <p:ext uri="{BB962C8B-B14F-4D97-AF65-F5344CB8AC3E}">
        <p14:creationId xmlns:p14="http://schemas.microsoft.com/office/powerpoint/2010/main" val="232835753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490320" y="152400"/>
            <a:ext cx="7086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(2) </a:t>
            </a:r>
            <a:r>
              <a:rPr lang="en-US" sz="2800" dirty="0" err="1" smtClean="0">
                <a:latin typeface="+mj-lt"/>
              </a:rPr>
              <a:t>ClinVar</a:t>
            </a:r>
            <a:endParaRPr lang="en-US" sz="2800" dirty="0" smtClean="0">
              <a:latin typeface="+mj-lt"/>
            </a:endParaRP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4" name="Picture 3" descr="Screen Shot 2015-12-06 at 10.43.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4993880"/>
          </a:xfrm>
          <a:prstGeom prst="rect">
            <a:avLst/>
          </a:prstGeom>
        </p:spPr>
      </p:pic>
      <p:sp>
        <p:nvSpPr>
          <p:cNvPr id="5" name="TextBox 5"/>
          <p:cNvSpPr txBox="1">
            <a:spLocks noChangeArrowheads="1"/>
          </p:cNvSpPr>
          <p:nvPr/>
        </p:nvSpPr>
        <p:spPr bwMode="auto">
          <a:xfrm>
            <a:off x="3505200" y="845403"/>
            <a:ext cx="5486400" cy="830997"/>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smtClean="0">
                <a:solidFill>
                  <a:srgbClr val="FF0000"/>
                </a:solidFill>
                <a:latin typeface="+mj-lt"/>
              </a:rPr>
              <a:t>ClinVar</a:t>
            </a:r>
            <a:r>
              <a:rPr lang="en-US" dirty="0" smtClean="0">
                <a:solidFill>
                  <a:srgbClr val="FF0000"/>
                </a:solidFill>
                <a:latin typeface="+mj-lt"/>
              </a:rPr>
              <a:t>: use facets to limit results (here pathogenic, missense, multiple submitters)</a:t>
            </a:r>
          </a:p>
        </p:txBody>
      </p:sp>
    </p:spTree>
    <p:extLst>
      <p:ext uri="{BB962C8B-B14F-4D97-AF65-F5344CB8AC3E}">
        <p14:creationId xmlns:p14="http://schemas.microsoft.com/office/powerpoint/2010/main" val="219331858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490320" y="152400"/>
            <a:ext cx="7086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(2) </a:t>
            </a:r>
            <a:r>
              <a:rPr lang="en-US" sz="2800" dirty="0" err="1" smtClean="0">
                <a:latin typeface="+mj-lt"/>
              </a:rPr>
              <a:t>ClinVar</a:t>
            </a:r>
            <a:endParaRPr lang="en-US" sz="2800" dirty="0" smtClean="0">
              <a:latin typeface="+mj-lt"/>
            </a:endParaRP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2" name="Picture 1" descr="Screen Shot 2015-12-06 at 10.46.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0100"/>
            <a:ext cx="9144000" cy="5256603"/>
          </a:xfrm>
          <a:prstGeom prst="rect">
            <a:avLst/>
          </a:prstGeom>
        </p:spPr>
      </p:pic>
      <p:sp>
        <p:nvSpPr>
          <p:cNvPr id="5" name="TextBox 5"/>
          <p:cNvSpPr txBox="1">
            <a:spLocks noChangeArrowheads="1"/>
          </p:cNvSpPr>
          <p:nvPr/>
        </p:nvSpPr>
        <p:spPr bwMode="auto">
          <a:xfrm>
            <a:off x="3581400" y="838200"/>
            <a:ext cx="41910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smtClean="0">
                <a:solidFill>
                  <a:srgbClr val="FF0000"/>
                </a:solidFill>
                <a:latin typeface="+mj-lt"/>
              </a:rPr>
              <a:t>ClinVar</a:t>
            </a:r>
            <a:r>
              <a:rPr lang="en-US" dirty="0" smtClean="0">
                <a:solidFill>
                  <a:srgbClr val="FF0000"/>
                </a:solidFill>
                <a:latin typeface="+mj-lt"/>
              </a:rPr>
              <a:t>: details of mutant alleles</a:t>
            </a:r>
          </a:p>
        </p:txBody>
      </p:sp>
      <p:sp>
        <p:nvSpPr>
          <p:cNvPr id="7" name="TextBox 5"/>
          <p:cNvSpPr txBox="1">
            <a:spLocks noChangeArrowheads="1"/>
          </p:cNvSpPr>
          <p:nvPr/>
        </p:nvSpPr>
        <p:spPr bwMode="auto">
          <a:xfrm>
            <a:off x="2590800" y="4495800"/>
            <a:ext cx="30480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FF0000"/>
                </a:solidFill>
                <a:latin typeface="+mj-lt"/>
              </a:rPr>
              <a:t>Type of allele, location</a:t>
            </a:r>
          </a:p>
        </p:txBody>
      </p:sp>
      <p:sp>
        <p:nvSpPr>
          <p:cNvPr id="8" name="TextBox 5"/>
          <p:cNvSpPr txBox="1">
            <a:spLocks noChangeArrowheads="1"/>
          </p:cNvSpPr>
          <p:nvPr/>
        </p:nvSpPr>
        <p:spPr bwMode="auto">
          <a:xfrm>
            <a:off x="1828800" y="3581400"/>
            <a:ext cx="34290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FF0000"/>
                </a:solidFill>
                <a:latin typeface="+mj-lt"/>
              </a:rPr>
              <a:t>interpretation, phenotype</a:t>
            </a:r>
          </a:p>
        </p:txBody>
      </p:sp>
      <p:sp>
        <p:nvSpPr>
          <p:cNvPr id="10" name="TextBox 5"/>
          <p:cNvSpPr txBox="1">
            <a:spLocks noChangeArrowheads="1"/>
          </p:cNvSpPr>
          <p:nvPr/>
        </p:nvSpPr>
        <p:spPr bwMode="auto">
          <a:xfrm>
            <a:off x="1524000" y="1752600"/>
            <a:ext cx="18288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FF0000"/>
                </a:solidFill>
                <a:latin typeface="+mj-lt"/>
              </a:rPr>
              <a:t>review status</a:t>
            </a:r>
          </a:p>
        </p:txBody>
      </p:sp>
      <p:sp>
        <p:nvSpPr>
          <p:cNvPr id="3" name="Rectangle 2"/>
          <p:cNvSpPr/>
          <p:nvPr/>
        </p:nvSpPr>
        <p:spPr>
          <a:xfrm>
            <a:off x="76200" y="6400800"/>
            <a:ext cx="6934200" cy="461665"/>
          </a:xfrm>
          <a:prstGeom prst="rect">
            <a:avLst/>
          </a:prstGeom>
        </p:spPr>
        <p:txBody>
          <a:bodyPr wrap="square">
            <a:spAutoFit/>
          </a:bodyPr>
          <a:lstStyle/>
          <a:p>
            <a:r>
              <a:rPr lang="en-US" sz="2400" dirty="0"/>
              <a:t>http://</a:t>
            </a:r>
            <a:r>
              <a:rPr lang="en-US" sz="2400" dirty="0" err="1"/>
              <a:t>www.ncbi.nlm.nih.gov</a:t>
            </a:r>
            <a:r>
              <a:rPr lang="en-US" sz="2400" dirty="0"/>
              <a:t>/</a:t>
            </a:r>
            <a:r>
              <a:rPr lang="en-US" sz="2400" dirty="0" err="1"/>
              <a:t>clinvar</a:t>
            </a:r>
            <a:r>
              <a:rPr lang="en-US" sz="2400" dirty="0"/>
              <a:t>/variation/15234/</a:t>
            </a:r>
          </a:p>
        </p:txBody>
      </p:sp>
      <p:sp>
        <p:nvSpPr>
          <p:cNvPr id="12" name="TextBox 5"/>
          <p:cNvSpPr txBox="1">
            <a:spLocks noChangeArrowheads="1"/>
          </p:cNvSpPr>
          <p:nvPr/>
        </p:nvSpPr>
        <p:spPr bwMode="auto">
          <a:xfrm>
            <a:off x="5943600" y="6051431"/>
            <a:ext cx="31242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FF0000"/>
                </a:solidFill>
                <a:latin typeface="+mj-lt"/>
              </a:rPr>
              <a:t>Link to Variation Viewer</a:t>
            </a:r>
          </a:p>
        </p:txBody>
      </p:sp>
    </p:spTree>
    <p:extLst>
      <p:ext uri="{BB962C8B-B14F-4D97-AF65-F5344CB8AC3E}">
        <p14:creationId xmlns:p14="http://schemas.microsoft.com/office/powerpoint/2010/main" val="24745021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2071688"/>
            <a:ext cx="5762625"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71600" y="152400"/>
            <a:ext cx="7086600" cy="523220"/>
          </a:xfrm>
          <a:prstGeom prst="rect">
            <a:avLst/>
          </a:prstGeom>
          <a:noFill/>
        </p:spPr>
        <p:txBody>
          <a:bodyPr wrap="square" rtlCol="0">
            <a:spAutoFit/>
          </a:bodyPr>
          <a:lstStyle/>
          <a:p>
            <a:pPr algn="ctr"/>
            <a:r>
              <a:rPr lang="en-US" sz="2800" dirty="0" smtClean="0"/>
              <a:t>Examples of Sanger sequencing traces</a:t>
            </a:r>
            <a:endParaRPr lang="en-US" sz="2800" dirty="0"/>
          </a:p>
        </p:txBody>
      </p:sp>
      <p:sp>
        <p:nvSpPr>
          <p:cNvPr id="4" name="TextBox 3"/>
          <p:cNvSpPr txBox="1"/>
          <p:nvPr/>
        </p:nvSpPr>
        <p:spPr>
          <a:xfrm>
            <a:off x="1654592" y="1524000"/>
            <a:ext cx="2384007" cy="461665"/>
          </a:xfrm>
          <a:prstGeom prst="rect">
            <a:avLst/>
          </a:prstGeom>
          <a:noFill/>
        </p:spPr>
        <p:txBody>
          <a:bodyPr wrap="square" rtlCol="0">
            <a:spAutoFit/>
          </a:bodyPr>
          <a:lstStyle/>
          <a:p>
            <a:pPr algn="ctr"/>
            <a:r>
              <a:rPr lang="en-US" sz="2400" dirty="0" smtClean="0"/>
              <a:t>Low quality reads</a:t>
            </a:r>
            <a:endParaRPr lang="en-US" sz="2400" dirty="0"/>
          </a:p>
        </p:txBody>
      </p:sp>
      <p:sp>
        <p:nvSpPr>
          <p:cNvPr id="5" name="TextBox 4"/>
          <p:cNvSpPr txBox="1"/>
          <p:nvPr/>
        </p:nvSpPr>
        <p:spPr>
          <a:xfrm>
            <a:off x="5083593" y="1524000"/>
            <a:ext cx="2460207" cy="461665"/>
          </a:xfrm>
          <a:prstGeom prst="rect">
            <a:avLst/>
          </a:prstGeom>
          <a:noFill/>
        </p:spPr>
        <p:txBody>
          <a:bodyPr wrap="square" rtlCol="0">
            <a:spAutoFit/>
          </a:bodyPr>
          <a:lstStyle/>
          <a:p>
            <a:pPr algn="ctr"/>
            <a:r>
              <a:rPr lang="en-US" sz="2400" dirty="0" smtClean="0"/>
              <a:t>High quality reads</a:t>
            </a:r>
            <a:endParaRPr lang="en-US" sz="2400" dirty="0"/>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381</a:t>
            </a:r>
            <a:endParaRPr lang="en-US" dirty="0">
              <a:solidFill>
                <a:schemeClr val="bg1">
                  <a:lumMod val="50000"/>
                </a:schemeClr>
              </a:solidFill>
            </a:endParaRP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304800" y="152400"/>
            <a:ext cx="869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(3) Variation Reporter</a:t>
            </a: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pic>
        <p:nvPicPr>
          <p:cNvPr id="2" name="Picture 1" descr="Screen Shot 2015-12-06 at 10.23.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4787900" cy="4546600"/>
          </a:xfrm>
          <a:prstGeom prst="rect">
            <a:avLst/>
          </a:prstGeom>
        </p:spPr>
      </p:pic>
      <p:pic>
        <p:nvPicPr>
          <p:cNvPr id="3" name="Picture 2" descr="Screen Shot 2015-12-06 at 10.23.4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914400"/>
            <a:ext cx="4256505" cy="4466140"/>
          </a:xfrm>
          <a:prstGeom prst="rect">
            <a:avLst/>
          </a:prstGeom>
        </p:spPr>
      </p:pic>
      <p:sp>
        <p:nvSpPr>
          <p:cNvPr id="147460" name="TextBox 5"/>
          <p:cNvSpPr txBox="1">
            <a:spLocks noChangeArrowheads="1"/>
          </p:cNvSpPr>
          <p:nvPr/>
        </p:nvSpPr>
        <p:spPr bwMode="auto">
          <a:xfrm>
            <a:off x="5055936" y="2707104"/>
            <a:ext cx="3733800" cy="1569660"/>
          </a:xfrm>
          <a:prstGeom prst="rect">
            <a:avLst/>
          </a:prstGeom>
          <a:solidFill>
            <a:srgbClr val="FFFFFF"/>
          </a:solidFill>
          <a:ln w="38100" cmpd="sng">
            <a:no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Variation Reporter: enter a VCF or other file(s) such as BED, HGVS, GVF. Click Done</a:t>
            </a:r>
            <a:r>
              <a:rPr lang="en-US" dirty="0">
                <a:latin typeface="+mj-lt"/>
              </a:rPr>
              <a:t> </a:t>
            </a:r>
            <a:r>
              <a:rPr lang="en-US" dirty="0" smtClean="0">
                <a:latin typeface="+mj-lt"/>
              </a:rPr>
              <a:t>then Submit!</a:t>
            </a:r>
          </a:p>
        </p:txBody>
      </p:sp>
      <p:sp>
        <p:nvSpPr>
          <p:cNvPr id="4" name="Rectangle 3"/>
          <p:cNvSpPr/>
          <p:nvPr/>
        </p:nvSpPr>
        <p:spPr>
          <a:xfrm>
            <a:off x="1143000" y="5953780"/>
            <a:ext cx="7924800" cy="523220"/>
          </a:xfrm>
          <a:prstGeom prst="rect">
            <a:avLst/>
          </a:prstGeom>
          <a:ln>
            <a:solidFill>
              <a:srgbClr val="0000FF"/>
            </a:solidFill>
          </a:ln>
        </p:spPr>
        <p:txBody>
          <a:bodyPr wrap="square">
            <a:spAutoFit/>
          </a:bodyPr>
          <a:lstStyle/>
          <a:p>
            <a:r>
              <a:rPr lang="en-US" sz="2800" dirty="0">
                <a:solidFill>
                  <a:srgbClr val="3366FF"/>
                </a:solidFill>
              </a:rPr>
              <a:t>http://</a:t>
            </a:r>
            <a:r>
              <a:rPr lang="en-US" sz="2800" dirty="0" err="1">
                <a:solidFill>
                  <a:srgbClr val="3366FF"/>
                </a:solidFill>
              </a:rPr>
              <a:t>www.ncbi.nlm.nih.gov</a:t>
            </a:r>
            <a:r>
              <a:rPr lang="en-US" sz="2800" dirty="0">
                <a:solidFill>
                  <a:srgbClr val="3366FF"/>
                </a:solidFill>
              </a:rPr>
              <a:t>/variation/tools/reporter</a:t>
            </a:r>
          </a:p>
        </p:txBody>
      </p:sp>
    </p:spTree>
    <p:extLst>
      <p:ext uri="{BB962C8B-B14F-4D97-AF65-F5344CB8AC3E}">
        <p14:creationId xmlns:p14="http://schemas.microsoft.com/office/powerpoint/2010/main" val="427731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869860" y="152400"/>
            <a:ext cx="83279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(4) Variation Viewer</a:t>
            </a: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7460" name="TextBox 5"/>
          <p:cNvSpPr txBox="1">
            <a:spLocks noChangeArrowheads="1"/>
          </p:cNvSpPr>
          <p:nvPr/>
        </p:nvSpPr>
        <p:spPr bwMode="auto">
          <a:xfrm>
            <a:off x="457200" y="4419600"/>
            <a:ext cx="8305800" cy="2308324"/>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Variation Viewer: “A genomic browser to search and view genomic variations listed in </a:t>
            </a:r>
            <a:r>
              <a:rPr lang="en-US" dirty="0" err="1" smtClean="0">
                <a:latin typeface="+mj-lt"/>
              </a:rPr>
              <a:t>dbSNP</a:t>
            </a:r>
            <a:r>
              <a:rPr lang="en-US" dirty="0" smtClean="0">
                <a:latin typeface="+mj-lt"/>
              </a:rPr>
              <a:t>, </a:t>
            </a:r>
            <a:r>
              <a:rPr lang="en-US" dirty="0" err="1" smtClean="0">
                <a:latin typeface="+mj-lt"/>
              </a:rPr>
              <a:t>dbVar</a:t>
            </a:r>
            <a:r>
              <a:rPr lang="en-US" dirty="0" smtClean="0">
                <a:latin typeface="+mj-lt"/>
              </a:rPr>
              <a:t>, and </a:t>
            </a:r>
            <a:r>
              <a:rPr lang="en-US" dirty="0" err="1" smtClean="0">
                <a:latin typeface="+mj-lt"/>
              </a:rPr>
              <a:t>ClinVar</a:t>
            </a:r>
            <a:r>
              <a:rPr lang="en-US" dirty="0" smtClean="0">
                <a:latin typeface="+mj-lt"/>
              </a:rPr>
              <a:t> databases. Searches can be performed using chromosomal location, gene symbol, phenotype, or variant IDs from </a:t>
            </a:r>
            <a:r>
              <a:rPr lang="en-US" dirty="0" err="1" smtClean="0">
                <a:latin typeface="+mj-lt"/>
              </a:rPr>
              <a:t>dbSNP</a:t>
            </a:r>
            <a:r>
              <a:rPr lang="en-US" dirty="0" smtClean="0">
                <a:latin typeface="+mj-lt"/>
              </a:rPr>
              <a:t> and </a:t>
            </a:r>
            <a:r>
              <a:rPr lang="en-US" dirty="0" err="1" smtClean="0">
                <a:latin typeface="+mj-lt"/>
              </a:rPr>
              <a:t>dbVar</a:t>
            </a:r>
            <a:r>
              <a:rPr lang="en-US" dirty="0" smtClean="0">
                <a:latin typeface="+mj-lt"/>
              </a:rPr>
              <a:t>. The browser enables exploration of results in a dynamic graphical sequence viewer with annotated tables of variations.”</a:t>
            </a:r>
          </a:p>
        </p:txBody>
      </p:sp>
      <p:pic>
        <p:nvPicPr>
          <p:cNvPr id="3" name="Picture 2" descr="Screen Shot 2015-12-06 at 11.09.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2295"/>
            <a:ext cx="9144000" cy="3294905"/>
          </a:xfrm>
          <a:prstGeom prst="rect">
            <a:avLst/>
          </a:prstGeom>
          <a:solidFill>
            <a:srgbClr val="FFFFFF"/>
          </a:solidFill>
        </p:spPr>
      </p:pic>
      <p:sp>
        <p:nvSpPr>
          <p:cNvPr id="2" name="Rectangle 1"/>
          <p:cNvSpPr/>
          <p:nvPr/>
        </p:nvSpPr>
        <p:spPr>
          <a:xfrm>
            <a:off x="504235" y="3820180"/>
            <a:ext cx="6429965" cy="523220"/>
          </a:xfrm>
          <a:prstGeom prst="rect">
            <a:avLst/>
          </a:prstGeom>
          <a:solidFill>
            <a:srgbClr val="FFFFFF"/>
          </a:solidFill>
          <a:ln>
            <a:solidFill>
              <a:srgbClr val="0000FF"/>
            </a:solidFill>
          </a:ln>
        </p:spPr>
        <p:txBody>
          <a:bodyPr wrap="none">
            <a:spAutoFit/>
          </a:bodyPr>
          <a:lstStyle/>
          <a:p>
            <a:r>
              <a:rPr lang="en-US" sz="2800" dirty="0">
                <a:solidFill>
                  <a:srgbClr val="0000FF"/>
                </a:solidFill>
              </a:rPr>
              <a:t>http://</a:t>
            </a:r>
            <a:r>
              <a:rPr lang="en-US" sz="2800" dirty="0" err="1">
                <a:solidFill>
                  <a:srgbClr val="0000FF"/>
                </a:solidFill>
              </a:rPr>
              <a:t>www.ncbi.nlm.nih.gov</a:t>
            </a:r>
            <a:r>
              <a:rPr lang="en-US" sz="2800" dirty="0">
                <a:solidFill>
                  <a:srgbClr val="0000FF"/>
                </a:solidFill>
              </a:rPr>
              <a:t>/variation/view/</a:t>
            </a:r>
          </a:p>
        </p:txBody>
      </p:sp>
    </p:spTree>
    <p:extLst>
      <p:ext uri="{BB962C8B-B14F-4D97-AF65-F5344CB8AC3E}">
        <p14:creationId xmlns:p14="http://schemas.microsoft.com/office/powerpoint/2010/main" val="140163313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869860" y="152400"/>
            <a:ext cx="83279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(4) Variation Viewer</a:t>
            </a:r>
          </a:p>
        </p:txBody>
      </p:sp>
      <p:sp>
        <p:nvSpPr>
          <p:cNvPr id="147459" name="Line 3"/>
          <p:cNvSpPr>
            <a:spLocks noChangeShapeType="1"/>
          </p:cNvSpPr>
          <p:nvPr/>
        </p:nvSpPr>
        <p:spPr bwMode="auto">
          <a:xfrm>
            <a:off x="1600200" y="7620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7460" name="TextBox 5"/>
          <p:cNvSpPr txBox="1">
            <a:spLocks noChangeArrowheads="1"/>
          </p:cNvSpPr>
          <p:nvPr/>
        </p:nvSpPr>
        <p:spPr bwMode="auto">
          <a:xfrm>
            <a:off x="685800" y="914400"/>
            <a:ext cx="81534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Variation Viewer: vast options in tools and tracks (the gear icon)</a:t>
            </a:r>
          </a:p>
        </p:txBody>
      </p:sp>
      <p:pic>
        <p:nvPicPr>
          <p:cNvPr id="2" name="Picture 1" descr="Screen Shot 2015-12-06 at 11.24.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547" y="1524000"/>
            <a:ext cx="6248400" cy="4581602"/>
          </a:xfrm>
          <a:prstGeom prst="rect">
            <a:avLst/>
          </a:prstGeom>
        </p:spPr>
      </p:pic>
      <p:pic>
        <p:nvPicPr>
          <p:cNvPr id="3" name="Picture 2" descr="Screen Shot 2015-12-06 at 11.24.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3999"/>
            <a:ext cx="2743200" cy="4395183"/>
          </a:xfrm>
          <a:prstGeom prst="rect">
            <a:avLst/>
          </a:prstGeom>
        </p:spPr>
      </p:pic>
    </p:spTree>
    <p:extLst>
      <p:ext uri="{BB962C8B-B14F-4D97-AF65-F5344CB8AC3E}">
        <p14:creationId xmlns:p14="http://schemas.microsoft.com/office/powerpoint/2010/main" val="391353016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869860" y="152400"/>
            <a:ext cx="83279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smtClean="0">
                <a:latin typeface="+mj-lt"/>
              </a:rPr>
              <a:t>NCBI tools to understand variation: (4) Variation Viewer</a:t>
            </a:r>
          </a:p>
        </p:txBody>
      </p:sp>
      <p:sp>
        <p:nvSpPr>
          <p:cNvPr id="147459" name="Line 3"/>
          <p:cNvSpPr>
            <a:spLocks noChangeShapeType="1"/>
          </p:cNvSpPr>
          <p:nvPr/>
        </p:nvSpPr>
        <p:spPr bwMode="auto">
          <a:xfrm>
            <a:off x="1600200" y="685800"/>
            <a:ext cx="6934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7460" name="TextBox 5"/>
          <p:cNvSpPr txBox="1">
            <a:spLocks noChangeArrowheads="1"/>
          </p:cNvSpPr>
          <p:nvPr/>
        </p:nvSpPr>
        <p:spPr bwMode="auto">
          <a:xfrm>
            <a:off x="381000" y="1143000"/>
            <a:ext cx="2362200" cy="1200328"/>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Variation Viewer: </a:t>
            </a:r>
          </a:p>
          <a:p>
            <a:r>
              <a:rPr lang="en-US" dirty="0" smtClean="0">
                <a:latin typeface="+mj-lt"/>
              </a:rPr>
              <a:t>note extensive </a:t>
            </a:r>
          </a:p>
          <a:p>
            <a:r>
              <a:rPr lang="en-US" dirty="0" smtClean="0">
                <a:latin typeface="+mj-lt"/>
              </a:rPr>
              <a:t>faceted searches</a:t>
            </a:r>
          </a:p>
        </p:txBody>
      </p:sp>
      <p:pic>
        <p:nvPicPr>
          <p:cNvPr id="2" name="Picture 1" descr="Screen Shot 2015-12-06 at 11.47.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755714"/>
            <a:ext cx="6273800" cy="6102286"/>
          </a:xfrm>
          <a:prstGeom prst="rect">
            <a:avLst/>
          </a:prstGeom>
        </p:spPr>
      </p:pic>
    </p:spTree>
    <p:extLst>
      <p:ext uri="{BB962C8B-B14F-4D97-AF65-F5344CB8AC3E}">
        <p14:creationId xmlns:p14="http://schemas.microsoft.com/office/powerpoint/2010/main" val="268205338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5524112"/>
            <a:ext cx="7924800" cy="381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397305476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52400"/>
            <a:ext cx="8610600" cy="523220"/>
          </a:xfrm>
          <a:prstGeom prst="rect">
            <a:avLst/>
          </a:prstGeom>
          <a:noFill/>
        </p:spPr>
        <p:txBody>
          <a:bodyPr wrap="square" rtlCol="0">
            <a:spAutoFit/>
          </a:bodyPr>
          <a:lstStyle/>
          <a:p>
            <a:pPr algn="ctr"/>
            <a:r>
              <a:rPr lang="en-US" sz="2800" dirty="0" smtClean="0"/>
              <a:t>Specialized next-generation </a:t>
            </a:r>
            <a:r>
              <a:rPr lang="en-US" sz="2800" dirty="0"/>
              <a:t>s</a:t>
            </a:r>
            <a:r>
              <a:rPr lang="en-US" sz="2800" dirty="0" smtClean="0"/>
              <a:t>equence (NGS) applications</a:t>
            </a:r>
            <a:endParaRPr lang="en-US" sz="2800" dirty="0"/>
          </a:p>
        </p:txBody>
      </p:sp>
      <p:sp>
        <p:nvSpPr>
          <p:cNvPr id="3" name="TextBox 2"/>
          <p:cNvSpPr txBox="1"/>
          <p:nvPr/>
        </p:nvSpPr>
        <p:spPr>
          <a:xfrm>
            <a:off x="1143000" y="1447800"/>
            <a:ext cx="7772400" cy="3785652"/>
          </a:xfrm>
          <a:prstGeom prst="rect">
            <a:avLst/>
          </a:prstGeom>
          <a:noFill/>
        </p:spPr>
        <p:txBody>
          <a:bodyPr wrap="square" rtlCol="0">
            <a:spAutoFit/>
          </a:bodyPr>
          <a:lstStyle/>
          <a:p>
            <a:r>
              <a:rPr lang="en-US" sz="2400" dirty="0" smtClean="0"/>
              <a:t>There are many useful applications of NGS technology. These include:</a:t>
            </a:r>
          </a:p>
          <a:p>
            <a:endParaRPr lang="en-US" sz="2400" dirty="0"/>
          </a:p>
          <a:p>
            <a:pPr marL="342900" indent="-342900">
              <a:buFont typeface="Arial"/>
              <a:buChar char="•"/>
            </a:pPr>
            <a:r>
              <a:rPr lang="en-US" sz="2400" dirty="0" smtClean="0"/>
              <a:t>RNA-</a:t>
            </a:r>
            <a:r>
              <a:rPr lang="en-US" sz="2400" dirty="0" err="1" smtClean="0"/>
              <a:t>seq</a:t>
            </a:r>
            <a:r>
              <a:rPr lang="en-US" sz="2400" dirty="0" smtClean="0"/>
              <a:t> (Chapter 11) to measure RNA levels (“gene expression” of genes and isoforms)</a:t>
            </a:r>
          </a:p>
          <a:p>
            <a:pPr marL="342900" indent="-342900">
              <a:buFont typeface="Arial"/>
              <a:buChar char="•"/>
            </a:pPr>
            <a:r>
              <a:rPr lang="en-US" sz="2400" dirty="0" smtClean="0"/>
              <a:t>Chromatin </a:t>
            </a:r>
            <a:r>
              <a:rPr lang="en-US" sz="2400" dirty="0" err="1"/>
              <a:t>immunoprecipitation</a:t>
            </a:r>
            <a:r>
              <a:rPr lang="en-US" sz="2400" dirty="0"/>
              <a:t> sequencing (</a:t>
            </a:r>
            <a:r>
              <a:rPr lang="en-US" sz="2400" dirty="0" err="1"/>
              <a:t>ChIP-Seq</a:t>
            </a:r>
            <a:r>
              <a:rPr lang="en-US" sz="2400" dirty="0" smtClean="0"/>
              <a:t>) to </a:t>
            </a:r>
            <a:r>
              <a:rPr lang="en-US" sz="2400" dirty="0"/>
              <a:t>measure protein– DNA interactions </a:t>
            </a:r>
          </a:p>
          <a:p>
            <a:pPr marL="342900" indent="-342900">
              <a:buFont typeface="Arial"/>
              <a:buChar char="•"/>
            </a:pPr>
            <a:r>
              <a:rPr lang="en-US" sz="2400" dirty="0" smtClean="0"/>
              <a:t>Methyl-</a:t>
            </a:r>
            <a:r>
              <a:rPr lang="en-US" sz="2400" dirty="0" err="1" smtClean="0"/>
              <a:t>seq</a:t>
            </a:r>
            <a:endParaRPr lang="en-US" sz="2400" dirty="0" smtClean="0"/>
          </a:p>
          <a:p>
            <a:pPr marL="342900" indent="-342900">
              <a:buFont typeface="Arial"/>
              <a:buChar char="•"/>
            </a:pPr>
            <a:r>
              <a:rPr lang="en-US" sz="2400" dirty="0" smtClean="0"/>
              <a:t>FAIRE-</a:t>
            </a:r>
            <a:r>
              <a:rPr lang="en-US" sz="2400" dirty="0" err="1" smtClean="0"/>
              <a:t>seq</a:t>
            </a:r>
            <a:endParaRPr lang="en-US" sz="2400" dirty="0" smtClean="0"/>
          </a:p>
          <a:p>
            <a:pPr marL="342900" indent="-342900">
              <a:buFont typeface="Arial"/>
              <a:buChar char="•"/>
            </a:pPr>
            <a:r>
              <a:rPr lang="en-US" sz="2400" dirty="0" smtClean="0"/>
              <a:t>many others</a:t>
            </a:r>
            <a:endParaRPr lang="en-US" sz="2400" dirty="0"/>
          </a:p>
        </p:txBody>
      </p:sp>
      <p:sp>
        <p:nvSpPr>
          <p:cNvPr id="5" name="TextBox 4"/>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421</a:t>
            </a:r>
            <a:endParaRPr lang="en-US" dirty="0">
              <a:solidFill>
                <a:schemeClr val="bg1">
                  <a:lumMod val="50000"/>
                </a:schemeClr>
              </a:solidFill>
            </a:endParaRPr>
          </a:p>
        </p:txBody>
      </p:sp>
    </p:spTree>
    <p:extLst>
      <p:ext uri="{BB962C8B-B14F-4D97-AF65-F5344CB8AC3E}">
        <p14:creationId xmlns:p14="http://schemas.microsoft.com/office/powerpoint/2010/main" val="66825635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5905888"/>
            <a:ext cx="7924800" cy="381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99283045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3962400" y="152400"/>
            <a:ext cx="18402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b="0" dirty="0" smtClean="0">
                <a:latin typeface="Gill Sans MT"/>
                <a:cs typeface="Gill Sans MT"/>
              </a:rPr>
              <a:t>Perspective</a:t>
            </a:r>
            <a:endParaRPr lang="en-US" sz="2800" b="0" dirty="0" smtClean="0">
              <a:latin typeface="Gill Sans MT"/>
              <a:cs typeface="Gill Sans MT"/>
            </a:endParaRPr>
          </a:p>
        </p:txBody>
      </p:sp>
      <p:sp>
        <p:nvSpPr>
          <p:cNvPr id="46083" name="Line 3"/>
          <p:cNvSpPr>
            <a:spLocks noChangeShapeType="1"/>
          </p:cNvSpPr>
          <p:nvPr/>
        </p:nvSpPr>
        <p:spPr bwMode="auto">
          <a:xfrm>
            <a:off x="1447800" y="762000"/>
            <a:ext cx="7010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endParaRPr lang="en-US" b="1" smtClean="0">
              <a:latin typeface="Gill Sans MT"/>
              <a:cs typeface="Gill Sans MT"/>
            </a:endParaRPr>
          </a:p>
        </p:txBody>
      </p:sp>
      <p:sp>
        <p:nvSpPr>
          <p:cNvPr id="46084" name="Text Box 4"/>
          <p:cNvSpPr txBox="1">
            <a:spLocks noChangeArrowheads="1"/>
          </p:cNvSpPr>
          <p:nvPr/>
        </p:nvSpPr>
        <p:spPr bwMode="auto">
          <a:xfrm>
            <a:off x="1447800" y="990600"/>
            <a:ext cx="72390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b="0" dirty="0">
                <a:latin typeface="+mn-lt"/>
              </a:rPr>
              <a:t>Next-generation sequencing (NGS) technology is revolutionizing biology. We are now able to catalog genetic variation at unprecedented depth. </a:t>
            </a:r>
            <a:endParaRPr lang="en-US" b="0" dirty="0" smtClean="0">
              <a:latin typeface="+mn-lt"/>
            </a:endParaRPr>
          </a:p>
          <a:p>
            <a:pPr eaLnBrk="1" hangingPunct="1"/>
            <a:endParaRPr lang="en-US" b="0" dirty="0">
              <a:latin typeface="+mn-lt"/>
            </a:endParaRPr>
          </a:p>
          <a:p>
            <a:pPr eaLnBrk="1" hangingPunct="1"/>
            <a:r>
              <a:rPr lang="en-US" b="0" dirty="0" smtClean="0">
                <a:latin typeface="+mn-lt"/>
              </a:rPr>
              <a:t>There is rapid growth in the technologies used for NGS. There are also vast numbers of software solutions for quality control, sequence alignment, genome assembly, variant calling (including single nucleotide variants, </a:t>
            </a:r>
            <a:r>
              <a:rPr lang="en-US" b="0" dirty="0" err="1" smtClean="0">
                <a:latin typeface="+mn-lt"/>
              </a:rPr>
              <a:t>indels</a:t>
            </a:r>
            <a:r>
              <a:rPr lang="en-US" b="0" dirty="0" smtClean="0">
                <a:latin typeface="+mn-lt"/>
              </a:rPr>
              <a:t>, and structural variants), and variant prioritization.</a:t>
            </a:r>
          </a:p>
          <a:p>
            <a:pPr eaLnBrk="1" hangingPunct="1"/>
            <a:endParaRPr lang="en-US" b="0" dirty="0">
              <a:latin typeface="+mn-lt"/>
            </a:endParaRPr>
          </a:p>
          <a:p>
            <a:pPr eaLnBrk="1" hangingPunct="1"/>
            <a:r>
              <a:rPr lang="en-US" b="0" dirty="0" smtClean="0">
                <a:latin typeface="+mn-lt"/>
              </a:rPr>
              <a:t>Key file formats include FASTQ (“raw” reads), BAM/SAM (aligned reads), and VCF (variant calls). Many tools are available for the generation, analysis, and visualization of these types of files.</a:t>
            </a:r>
            <a:endParaRPr lang="en-US" b="0" dirty="0">
              <a:latin typeface="+mn-lt"/>
            </a:endParaRPr>
          </a:p>
        </p:txBody>
      </p:sp>
    </p:spTree>
    <p:extLst>
      <p:ext uri="{BB962C8B-B14F-4D97-AF65-F5344CB8AC3E}">
        <p14:creationId xmlns:p14="http://schemas.microsoft.com/office/powerpoint/2010/main" val="28656753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Box 2"/>
          <p:cNvSpPr txBox="1">
            <a:spLocks noChangeArrowheads="1"/>
          </p:cNvSpPr>
          <p:nvPr/>
        </p:nvSpPr>
        <p:spPr bwMode="auto">
          <a:xfrm>
            <a:off x="1527407" y="152400"/>
            <a:ext cx="5974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a:solidFill>
                  <a:srgbClr val="000000"/>
                </a:solidFill>
                <a:latin typeface="Gill Sans MT"/>
                <a:cs typeface="Gill Sans MT"/>
              </a:rPr>
              <a:t>Next-generation sequence technologies</a:t>
            </a:r>
          </a:p>
        </p:txBody>
      </p:sp>
      <p:graphicFrame>
        <p:nvGraphicFramePr>
          <p:cNvPr id="2" name="Table 1"/>
          <p:cNvGraphicFramePr>
            <a:graphicFrameLocks noGrp="1"/>
          </p:cNvGraphicFramePr>
          <p:nvPr>
            <p:extLst>
              <p:ext uri="{D42A27DB-BD31-4B8C-83A1-F6EECF244321}">
                <p14:modId xmlns:p14="http://schemas.microsoft.com/office/powerpoint/2010/main" val="3638348388"/>
              </p:ext>
            </p:extLst>
          </p:nvPr>
        </p:nvGraphicFramePr>
        <p:xfrm>
          <a:off x="1219200" y="914400"/>
          <a:ext cx="7620000" cy="5290457"/>
        </p:xfrm>
        <a:graphic>
          <a:graphicData uri="http://schemas.openxmlformats.org/drawingml/2006/table">
            <a:tbl>
              <a:tblPr firstRow="1" bandRow="1">
                <a:tableStyleId>{5C22544A-7EE6-4342-B048-85BDC9FD1C3A}</a:tableStyleId>
              </a:tblPr>
              <a:tblGrid>
                <a:gridCol w="1701539"/>
                <a:gridCol w="1008107"/>
                <a:gridCol w="1115735"/>
                <a:gridCol w="1138504"/>
                <a:gridCol w="1411749"/>
                <a:gridCol w="1244366"/>
              </a:tblGrid>
              <a:tr h="729343">
                <a:tc>
                  <a:txBody>
                    <a:bodyPr/>
                    <a:lstStyle/>
                    <a:p>
                      <a:r>
                        <a:rPr lang="en-US" dirty="0" smtClean="0">
                          <a:solidFill>
                            <a:sysClr val="windowText" lastClr="000000"/>
                          </a:solidFill>
                        </a:rPr>
                        <a:t>Technology</a:t>
                      </a:r>
                      <a:endParaRPr lang="en-US" dirty="0">
                        <a:solidFill>
                          <a:sysClr val="windowText" lastClr="000000"/>
                        </a:solidFill>
                      </a:endParaRPr>
                    </a:p>
                  </a:txBody>
                  <a:tcPr/>
                </a:tc>
                <a:tc>
                  <a:txBody>
                    <a:bodyPr/>
                    <a:lstStyle/>
                    <a:p>
                      <a:r>
                        <a:rPr lang="en-US" dirty="0" smtClean="0">
                          <a:solidFill>
                            <a:sysClr val="windowText" lastClr="000000"/>
                          </a:solidFill>
                        </a:rPr>
                        <a:t>Read length</a:t>
                      </a:r>
                    </a:p>
                    <a:p>
                      <a:r>
                        <a:rPr lang="en-US" dirty="0" smtClean="0">
                          <a:solidFill>
                            <a:sysClr val="windowText" lastClr="000000"/>
                          </a:solidFill>
                        </a:rPr>
                        <a:t>(</a:t>
                      </a:r>
                      <a:r>
                        <a:rPr lang="en-US" dirty="0" err="1" smtClean="0">
                          <a:solidFill>
                            <a:sysClr val="windowText" lastClr="000000"/>
                          </a:solidFill>
                        </a:rPr>
                        <a:t>bp</a:t>
                      </a:r>
                      <a:r>
                        <a:rPr lang="en-US" dirty="0" smtClean="0">
                          <a:solidFill>
                            <a:sysClr val="windowText" lastClr="000000"/>
                          </a:solidFill>
                        </a:rPr>
                        <a:t>)</a:t>
                      </a:r>
                      <a:endParaRPr lang="en-US" dirty="0">
                        <a:solidFill>
                          <a:sysClr val="windowText" lastClr="000000"/>
                        </a:solidFill>
                      </a:endParaRPr>
                    </a:p>
                  </a:txBody>
                  <a:tcPr/>
                </a:tc>
                <a:tc>
                  <a:txBody>
                    <a:bodyPr/>
                    <a:lstStyle/>
                    <a:p>
                      <a:r>
                        <a:rPr lang="en-US" dirty="0" smtClean="0">
                          <a:solidFill>
                            <a:sysClr val="windowText" lastClr="000000"/>
                          </a:solidFill>
                        </a:rPr>
                        <a:t>Reads per run</a:t>
                      </a:r>
                      <a:endParaRPr lang="en-US" dirty="0">
                        <a:solidFill>
                          <a:sysClr val="windowText" lastClr="000000"/>
                        </a:solidFill>
                      </a:endParaRPr>
                    </a:p>
                  </a:txBody>
                  <a:tcPr/>
                </a:tc>
                <a:tc>
                  <a:txBody>
                    <a:bodyPr/>
                    <a:lstStyle/>
                    <a:p>
                      <a:r>
                        <a:rPr lang="en-US" dirty="0" smtClean="0">
                          <a:solidFill>
                            <a:sysClr val="windowText" lastClr="000000"/>
                          </a:solidFill>
                        </a:rPr>
                        <a:t>Time per run</a:t>
                      </a:r>
                      <a:endParaRPr lang="en-US" dirty="0">
                        <a:solidFill>
                          <a:sysClr val="windowText" lastClr="000000"/>
                        </a:solidFill>
                      </a:endParaRPr>
                    </a:p>
                  </a:txBody>
                  <a:tcPr/>
                </a:tc>
                <a:tc>
                  <a:txBody>
                    <a:bodyPr/>
                    <a:lstStyle/>
                    <a:p>
                      <a:r>
                        <a:rPr lang="en-US" dirty="0" smtClean="0">
                          <a:solidFill>
                            <a:sysClr val="windowText" lastClr="000000"/>
                          </a:solidFill>
                        </a:rPr>
                        <a:t>Cost per </a:t>
                      </a:r>
                      <a:r>
                        <a:rPr lang="en-US" dirty="0" err="1" smtClean="0">
                          <a:solidFill>
                            <a:sysClr val="windowText" lastClr="000000"/>
                          </a:solidFill>
                        </a:rPr>
                        <a:t>megabase</a:t>
                      </a:r>
                      <a:endParaRPr lang="en-US" dirty="0">
                        <a:solidFill>
                          <a:sysClr val="windowText" lastClr="000000"/>
                        </a:solidFill>
                      </a:endParaRPr>
                    </a:p>
                  </a:txBody>
                  <a:tcPr/>
                </a:tc>
                <a:tc>
                  <a:txBody>
                    <a:bodyPr/>
                    <a:lstStyle/>
                    <a:p>
                      <a:r>
                        <a:rPr lang="en-US" dirty="0" smtClean="0">
                          <a:solidFill>
                            <a:sysClr val="windowText" lastClr="000000"/>
                          </a:solidFill>
                        </a:rPr>
                        <a:t>Accuracy</a:t>
                      </a:r>
                      <a:endParaRPr lang="en-US" dirty="0">
                        <a:solidFill>
                          <a:sysClr val="windowText" lastClr="000000"/>
                        </a:solidFill>
                      </a:endParaRPr>
                    </a:p>
                  </a:txBody>
                  <a:tcPr/>
                </a:tc>
              </a:tr>
              <a:tr h="729343">
                <a:tc>
                  <a:txBody>
                    <a:bodyPr/>
                    <a:lstStyle/>
                    <a:p>
                      <a:r>
                        <a:rPr lang="en-US" dirty="0" smtClean="0"/>
                        <a:t>Roche 454</a:t>
                      </a:r>
                      <a:endParaRPr lang="en-US" dirty="0"/>
                    </a:p>
                  </a:txBody>
                  <a:tcPr/>
                </a:tc>
                <a:tc>
                  <a:txBody>
                    <a:bodyPr/>
                    <a:lstStyle/>
                    <a:p>
                      <a:r>
                        <a:rPr lang="en-US" dirty="0" smtClean="0"/>
                        <a:t>700</a:t>
                      </a:r>
                      <a:endParaRPr lang="en-US" dirty="0"/>
                    </a:p>
                  </a:txBody>
                  <a:tcPr/>
                </a:tc>
                <a:tc>
                  <a:txBody>
                    <a:bodyPr/>
                    <a:lstStyle/>
                    <a:p>
                      <a:r>
                        <a:rPr lang="en-US" dirty="0" smtClean="0"/>
                        <a:t>1 million</a:t>
                      </a:r>
                      <a:endParaRPr lang="en-US" dirty="0"/>
                    </a:p>
                  </a:txBody>
                  <a:tcPr/>
                </a:tc>
                <a:tc>
                  <a:txBody>
                    <a:bodyPr/>
                    <a:lstStyle/>
                    <a:p>
                      <a:r>
                        <a:rPr lang="en-US" dirty="0" smtClean="0"/>
                        <a:t>1 day</a:t>
                      </a:r>
                      <a:endParaRPr lang="en-US" dirty="0"/>
                    </a:p>
                  </a:txBody>
                  <a:tcPr/>
                </a:tc>
                <a:tc>
                  <a:txBody>
                    <a:bodyPr/>
                    <a:lstStyle/>
                    <a:p>
                      <a:r>
                        <a:rPr lang="en-US" dirty="0" smtClean="0"/>
                        <a:t>$10</a:t>
                      </a:r>
                      <a:endParaRPr lang="en-US" dirty="0"/>
                    </a:p>
                  </a:txBody>
                  <a:tcPr/>
                </a:tc>
                <a:tc>
                  <a:txBody>
                    <a:bodyPr/>
                    <a:lstStyle/>
                    <a:p>
                      <a:r>
                        <a:rPr lang="en-US" dirty="0" smtClean="0"/>
                        <a:t>99.9%</a:t>
                      </a:r>
                      <a:endParaRPr lang="en-US" dirty="0"/>
                    </a:p>
                  </a:txBody>
                  <a:tcPr/>
                </a:tc>
              </a:tr>
              <a:tr h="729343">
                <a:tc>
                  <a:txBody>
                    <a:bodyPr/>
                    <a:lstStyle/>
                    <a:p>
                      <a:r>
                        <a:rPr lang="en-US" dirty="0" err="1" smtClean="0"/>
                        <a:t>Illumina</a:t>
                      </a:r>
                      <a:endParaRPr lang="en-US" dirty="0"/>
                    </a:p>
                  </a:txBody>
                  <a:tcPr/>
                </a:tc>
                <a:tc>
                  <a:txBody>
                    <a:bodyPr/>
                    <a:lstStyle/>
                    <a:p>
                      <a:r>
                        <a:rPr lang="en-US" dirty="0" smtClean="0"/>
                        <a:t>50-250</a:t>
                      </a:r>
                      <a:endParaRPr lang="en-US" dirty="0"/>
                    </a:p>
                  </a:txBody>
                  <a:tcPr/>
                </a:tc>
                <a:tc>
                  <a:txBody>
                    <a:bodyPr/>
                    <a:lstStyle/>
                    <a:p>
                      <a:r>
                        <a:rPr lang="en-US" dirty="0" smtClean="0"/>
                        <a:t>&lt;3 billion</a:t>
                      </a:r>
                      <a:endParaRPr lang="en-US" dirty="0"/>
                    </a:p>
                  </a:txBody>
                  <a:tcPr/>
                </a:tc>
                <a:tc>
                  <a:txBody>
                    <a:bodyPr/>
                    <a:lstStyle/>
                    <a:p>
                      <a:r>
                        <a:rPr lang="en-US" dirty="0" smtClean="0"/>
                        <a:t>1-10 days</a:t>
                      </a:r>
                      <a:endParaRPr lang="en-US" dirty="0"/>
                    </a:p>
                  </a:txBody>
                  <a:tcPr/>
                </a:tc>
                <a:tc>
                  <a:txBody>
                    <a:bodyPr/>
                    <a:lstStyle/>
                    <a:p>
                      <a:r>
                        <a:rPr lang="en-US" dirty="0" smtClean="0"/>
                        <a:t>~$0.10</a:t>
                      </a:r>
                      <a:endParaRPr lang="en-US" dirty="0"/>
                    </a:p>
                  </a:txBody>
                  <a:tcPr/>
                </a:tc>
                <a:tc>
                  <a:txBody>
                    <a:bodyPr/>
                    <a:lstStyle/>
                    <a:p>
                      <a:r>
                        <a:rPr lang="en-US" dirty="0" smtClean="0"/>
                        <a:t>98%</a:t>
                      </a:r>
                      <a:endParaRPr lang="en-US" dirty="0"/>
                    </a:p>
                  </a:txBody>
                  <a:tcPr/>
                </a:tc>
              </a:tr>
              <a:tr h="729343">
                <a:tc>
                  <a:txBody>
                    <a:bodyPr/>
                    <a:lstStyle/>
                    <a:p>
                      <a:r>
                        <a:rPr lang="en-US" dirty="0" err="1" smtClean="0"/>
                        <a:t>SOLiD</a:t>
                      </a:r>
                      <a:endParaRPr lang="en-US" dirty="0"/>
                    </a:p>
                  </a:txBody>
                  <a:tcPr/>
                </a:tc>
                <a:tc>
                  <a:txBody>
                    <a:bodyPr/>
                    <a:lstStyle/>
                    <a:p>
                      <a:r>
                        <a:rPr lang="en-US" dirty="0" smtClean="0"/>
                        <a:t>50</a:t>
                      </a:r>
                      <a:endParaRPr lang="en-US" dirty="0"/>
                    </a:p>
                  </a:txBody>
                  <a:tcPr/>
                </a:tc>
                <a:tc>
                  <a:txBody>
                    <a:bodyPr/>
                    <a:lstStyle/>
                    <a:p>
                      <a:r>
                        <a:rPr lang="en-US" dirty="0" smtClean="0"/>
                        <a:t>~1.4</a:t>
                      </a:r>
                      <a:r>
                        <a:rPr lang="en-US" baseline="0" dirty="0" smtClean="0"/>
                        <a:t> billion</a:t>
                      </a:r>
                      <a:endParaRPr lang="en-US" dirty="0"/>
                    </a:p>
                  </a:txBody>
                  <a:tcPr/>
                </a:tc>
                <a:tc>
                  <a:txBody>
                    <a:bodyPr/>
                    <a:lstStyle/>
                    <a:p>
                      <a:r>
                        <a:rPr lang="en-US" dirty="0" smtClean="0"/>
                        <a:t>7-14</a:t>
                      </a:r>
                      <a:r>
                        <a:rPr lang="en-US" baseline="0" dirty="0" smtClean="0"/>
                        <a:t> days</a:t>
                      </a:r>
                      <a:endParaRPr lang="en-US" dirty="0"/>
                    </a:p>
                  </a:txBody>
                  <a:tcPr/>
                </a:tc>
                <a:tc>
                  <a:txBody>
                    <a:bodyPr/>
                    <a:lstStyle/>
                    <a:p>
                      <a:r>
                        <a:rPr lang="en-US" dirty="0" smtClean="0"/>
                        <a:t>$0.13</a:t>
                      </a:r>
                      <a:endParaRPr lang="en-US" dirty="0"/>
                    </a:p>
                  </a:txBody>
                  <a:tcPr/>
                </a:tc>
                <a:tc>
                  <a:txBody>
                    <a:bodyPr/>
                    <a:lstStyle/>
                    <a:p>
                      <a:r>
                        <a:rPr lang="en-US" dirty="0" smtClean="0"/>
                        <a:t>99.9%</a:t>
                      </a:r>
                      <a:endParaRPr lang="en-US" dirty="0"/>
                    </a:p>
                  </a:txBody>
                  <a:tcPr/>
                </a:tc>
              </a:tr>
              <a:tr h="729343">
                <a:tc>
                  <a:txBody>
                    <a:bodyPr/>
                    <a:lstStyle/>
                    <a:p>
                      <a:r>
                        <a:rPr lang="en-US" dirty="0" smtClean="0"/>
                        <a:t>Ion Torrent</a:t>
                      </a:r>
                      <a:endParaRPr lang="en-US" dirty="0"/>
                    </a:p>
                  </a:txBody>
                  <a:tcPr/>
                </a:tc>
                <a:tc>
                  <a:txBody>
                    <a:bodyPr/>
                    <a:lstStyle/>
                    <a:p>
                      <a:r>
                        <a:rPr lang="en-US" dirty="0" smtClean="0"/>
                        <a:t>200</a:t>
                      </a:r>
                      <a:endParaRPr lang="en-US" dirty="0"/>
                    </a:p>
                  </a:txBody>
                  <a:tcPr/>
                </a:tc>
                <a:tc>
                  <a:txBody>
                    <a:bodyPr/>
                    <a:lstStyle/>
                    <a:p>
                      <a:r>
                        <a:rPr lang="en-US" dirty="0" smtClean="0"/>
                        <a:t>&lt;5 million</a:t>
                      </a:r>
                      <a:endParaRPr lang="en-US" dirty="0"/>
                    </a:p>
                  </a:txBody>
                  <a:tcPr/>
                </a:tc>
                <a:tc>
                  <a:txBody>
                    <a:bodyPr/>
                    <a:lstStyle/>
                    <a:p>
                      <a:r>
                        <a:rPr lang="en-US" dirty="0" smtClean="0"/>
                        <a:t>2 hours</a:t>
                      </a:r>
                      <a:endParaRPr lang="en-US" dirty="0"/>
                    </a:p>
                  </a:txBody>
                  <a:tcPr/>
                </a:tc>
                <a:tc>
                  <a:txBody>
                    <a:bodyPr/>
                    <a:lstStyle/>
                    <a:p>
                      <a:r>
                        <a:rPr lang="en-US" dirty="0" smtClean="0"/>
                        <a:t>$1</a:t>
                      </a:r>
                      <a:endParaRPr lang="en-US" dirty="0"/>
                    </a:p>
                  </a:txBody>
                  <a:tcPr/>
                </a:tc>
                <a:tc>
                  <a:txBody>
                    <a:bodyPr/>
                    <a:lstStyle/>
                    <a:p>
                      <a:r>
                        <a:rPr lang="en-US" dirty="0" smtClean="0"/>
                        <a:t>98%</a:t>
                      </a:r>
                      <a:endParaRPr lang="en-US" dirty="0"/>
                    </a:p>
                  </a:txBody>
                  <a:tcPr/>
                </a:tc>
              </a:tr>
              <a:tr h="729343">
                <a:tc>
                  <a:txBody>
                    <a:bodyPr/>
                    <a:lstStyle/>
                    <a:p>
                      <a:r>
                        <a:rPr lang="en-US" dirty="0" smtClean="0"/>
                        <a:t>Pacific</a:t>
                      </a:r>
                      <a:r>
                        <a:rPr lang="en-US" baseline="0" dirty="0" smtClean="0"/>
                        <a:t> Biosciences</a:t>
                      </a:r>
                      <a:endParaRPr lang="en-US" dirty="0"/>
                    </a:p>
                  </a:txBody>
                  <a:tcPr/>
                </a:tc>
                <a:tc>
                  <a:txBody>
                    <a:bodyPr/>
                    <a:lstStyle/>
                    <a:p>
                      <a:r>
                        <a:rPr lang="en-US" dirty="0" smtClean="0"/>
                        <a:t>2900</a:t>
                      </a:r>
                      <a:endParaRPr lang="en-US" dirty="0"/>
                    </a:p>
                  </a:txBody>
                  <a:tcPr/>
                </a:tc>
                <a:tc>
                  <a:txBody>
                    <a:bodyPr/>
                    <a:lstStyle/>
                    <a:p>
                      <a:r>
                        <a:rPr lang="en-US" dirty="0" smtClean="0"/>
                        <a:t>&lt;75,000</a:t>
                      </a:r>
                      <a:endParaRPr lang="en-US" dirty="0"/>
                    </a:p>
                  </a:txBody>
                  <a:tcPr/>
                </a:tc>
                <a:tc>
                  <a:txBody>
                    <a:bodyPr/>
                    <a:lstStyle/>
                    <a:p>
                      <a:r>
                        <a:rPr lang="en-US" dirty="0" smtClean="0"/>
                        <a:t>&lt;2 hours</a:t>
                      </a:r>
                      <a:endParaRPr lang="en-US" dirty="0"/>
                    </a:p>
                  </a:txBody>
                  <a:tcPr/>
                </a:tc>
                <a:tc>
                  <a:txBody>
                    <a:bodyPr/>
                    <a:lstStyle/>
                    <a:p>
                      <a:r>
                        <a:rPr lang="en-US" dirty="0" smtClean="0"/>
                        <a:t>$2</a:t>
                      </a:r>
                      <a:endParaRPr lang="en-US" dirty="0"/>
                    </a:p>
                  </a:txBody>
                  <a:tcPr/>
                </a:tc>
                <a:tc>
                  <a:txBody>
                    <a:bodyPr/>
                    <a:lstStyle/>
                    <a:p>
                      <a:r>
                        <a:rPr lang="en-US" dirty="0" smtClean="0"/>
                        <a:t>99%</a:t>
                      </a:r>
                      <a:endParaRPr lang="en-US" dirty="0"/>
                    </a:p>
                  </a:txBody>
                  <a:tcPr/>
                </a:tc>
              </a:tr>
              <a:tr h="729343">
                <a:tc>
                  <a:txBody>
                    <a:bodyPr/>
                    <a:lstStyle/>
                    <a:p>
                      <a:r>
                        <a:rPr lang="en-US" dirty="0" smtClean="0"/>
                        <a:t>Sanger</a:t>
                      </a:r>
                      <a:endParaRPr lang="en-US" dirty="0"/>
                    </a:p>
                  </a:txBody>
                  <a:tcPr/>
                </a:tc>
                <a:tc>
                  <a:txBody>
                    <a:bodyPr/>
                    <a:lstStyle/>
                    <a:p>
                      <a:r>
                        <a:rPr lang="en-US" dirty="0" smtClean="0"/>
                        <a:t>400-900</a:t>
                      </a:r>
                      <a:endParaRPr lang="en-US" dirty="0"/>
                    </a:p>
                  </a:txBody>
                  <a:tcPr/>
                </a:tc>
                <a:tc>
                  <a:txBody>
                    <a:bodyPr/>
                    <a:lstStyle/>
                    <a:p>
                      <a:r>
                        <a:rPr lang="en-US" dirty="0" smtClean="0"/>
                        <a:t>N/A</a:t>
                      </a:r>
                      <a:endParaRPr lang="en-US" dirty="0"/>
                    </a:p>
                  </a:txBody>
                  <a:tcPr/>
                </a:tc>
                <a:tc>
                  <a:txBody>
                    <a:bodyPr/>
                    <a:lstStyle/>
                    <a:p>
                      <a:r>
                        <a:rPr lang="en-US" dirty="0" smtClean="0"/>
                        <a:t>&lt;3 hours</a:t>
                      </a:r>
                      <a:endParaRPr lang="en-US" dirty="0"/>
                    </a:p>
                  </a:txBody>
                  <a:tcPr/>
                </a:tc>
                <a:tc>
                  <a:txBody>
                    <a:bodyPr/>
                    <a:lstStyle/>
                    <a:p>
                      <a:r>
                        <a:rPr lang="en-US" dirty="0" smtClean="0"/>
                        <a:t>$2400</a:t>
                      </a:r>
                      <a:endParaRPr lang="en-US" dirty="0"/>
                    </a:p>
                  </a:txBody>
                  <a:tcPr/>
                </a:tc>
                <a:tc>
                  <a:txBody>
                    <a:bodyPr/>
                    <a:lstStyle/>
                    <a:p>
                      <a:r>
                        <a:rPr lang="en-US" dirty="0" smtClean="0"/>
                        <a:t>99.9%</a:t>
                      </a:r>
                      <a:endParaRPr lang="en-US" dirty="0"/>
                    </a:p>
                  </a:txBody>
                  <a:tcPr/>
                </a:tc>
              </a:tr>
            </a:tbl>
          </a:graphicData>
        </a:graphic>
      </p:graphicFrame>
      <p:sp>
        <p:nvSpPr>
          <p:cNvPr id="6" name="TextBox 2"/>
          <p:cNvSpPr txBox="1">
            <a:spLocks noChangeArrowheads="1"/>
          </p:cNvSpPr>
          <p:nvPr/>
        </p:nvSpPr>
        <p:spPr bwMode="auto">
          <a:xfrm>
            <a:off x="4783742" y="6412468"/>
            <a:ext cx="42840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dirty="0" smtClean="0">
                <a:solidFill>
                  <a:schemeClr val="bg1">
                    <a:lumMod val="85000"/>
                  </a:schemeClr>
                </a:solidFill>
                <a:latin typeface="Arial" charset="0"/>
              </a:rPr>
              <a:t>Source: adapted from Wikipedia 1/11/13</a:t>
            </a:r>
            <a:endParaRPr lang="en-US" sz="1800" dirty="0">
              <a:solidFill>
                <a:schemeClr val="bg1">
                  <a:lumMod val="85000"/>
                </a:schemeClr>
              </a:solidFill>
              <a:latin typeface="Arial" charset="0"/>
            </a:endParaRPr>
          </a:p>
        </p:txBody>
      </p:sp>
    </p:spTree>
    <p:extLst>
      <p:ext uri="{BB962C8B-B14F-4D97-AF65-F5344CB8AC3E}">
        <p14:creationId xmlns:p14="http://schemas.microsoft.com/office/powerpoint/2010/main" val="3170277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76200"/>
            <a:ext cx="7543800" cy="523220"/>
          </a:xfrm>
          <a:prstGeom prst="rect">
            <a:avLst/>
          </a:prstGeom>
          <a:noFill/>
        </p:spPr>
        <p:txBody>
          <a:bodyPr wrap="square" rtlCol="0">
            <a:spAutoFit/>
          </a:bodyPr>
          <a:lstStyle/>
          <a:p>
            <a:pPr algn="ctr"/>
            <a:r>
              <a:rPr lang="en-US" sz="2800" dirty="0" smtClean="0"/>
              <a:t>NGS technologies compared to Sanger sequencing</a:t>
            </a:r>
            <a:endParaRPr lang="en-US" sz="2800" dirty="0"/>
          </a:p>
        </p:txBody>
      </p:sp>
      <p:sp>
        <p:nvSpPr>
          <p:cNvPr id="5" name="TextBox 4"/>
          <p:cNvSpPr txBox="1"/>
          <p:nvPr/>
        </p:nvSpPr>
        <p:spPr>
          <a:xfrm>
            <a:off x="14514" y="5905642"/>
            <a:ext cx="1043876"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9-1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382</a:t>
            </a:r>
            <a:endParaRPr lang="en-US" dirty="0">
              <a:solidFill>
                <a:schemeClr val="bg1">
                  <a:lumMod val="50000"/>
                </a:schemeClr>
              </a:solidFill>
            </a:endParaRPr>
          </a:p>
        </p:txBody>
      </p:sp>
      <p:pic>
        <p:nvPicPr>
          <p:cNvPr id="2" name="Picture 1" descr="Screen Shot 2017-02-21 at 10.27.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700"/>
            <a:ext cx="9144000" cy="2243059"/>
          </a:xfrm>
          <a:prstGeom prst="rect">
            <a:avLst/>
          </a:prstGeom>
        </p:spPr>
      </p:pic>
    </p:spTree>
    <p:extLst>
      <p:ext uri="{BB962C8B-B14F-4D97-AF65-F5344CB8AC3E}">
        <p14:creationId xmlns:p14="http://schemas.microsoft.com/office/powerpoint/2010/main" val="40581542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5400"/>
            <a:ext cx="7537450" cy="450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76200"/>
            <a:ext cx="7086600" cy="954107"/>
          </a:xfrm>
          <a:prstGeom prst="rect">
            <a:avLst/>
          </a:prstGeom>
          <a:noFill/>
        </p:spPr>
        <p:txBody>
          <a:bodyPr wrap="square" rtlCol="0">
            <a:spAutoFit/>
          </a:bodyPr>
          <a:lstStyle/>
          <a:p>
            <a:pPr algn="ctr"/>
            <a:r>
              <a:rPr lang="en-US" sz="2800" dirty="0" smtClean="0"/>
              <a:t>Whole genome sequencing (WGS) costs </a:t>
            </a:r>
          </a:p>
          <a:p>
            <a:pPr algn="ctr"/>
            <a:r>
              <a:rPr lang="en-US" sz="2800" dirty="0" smtClean="0"/>
              <a:t>have declined dramatically</a:t>
            </a:r>
            <a:endParaRPr lang="en-US" sz="2800" dirty="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-3</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383</a:t>
            </a:r>
            <a:endParaRPr lang="en-US" dirty="0">
              <a:solidFill>
                <a:schemeClr val="bg1">
                  <a:lumMod val="50000"/>
                </a:schemeClr>
              </a:solidFill>
            </a:endParaRP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Box 2"/>
          <p:cNvSpPr txBox="1">
            <a:spLocks noChangeArrowheads="1"/>
          </p:cNvSpPr>
          <p:nvPr/>
        </p:nvSpPr>
        <p:spPr bwMode="auto">
          <a:xfrm>
            <a:off x="1211263" y="304800"/>
            <a:ext cx="6607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lang="en-US">
                <a:solidFill>
                  <a:srgbClr val="000000"/>
                </a:solidFill>
                <a:latin typeface="Arial" charset="0"/>
              </a:rPr>
              <a:t>Next-generation sequence technology: Illumina</a:t>
            </a:r>
          </a:p>
        </p:txBody>
      </p:sp>
      <p:pic>
        <p:nvPicPr>
          <p:cNvPr id="135171" name="Picture 2"/>
          <p:cNvPicPr>
            <a:picLocks noChangeAspect="1" noChangeArrowheads="1"/>
          </p:cNvPicPr>
          <p:nvPr/>
        </p:nvPicPr>
        <p:blipFill>
          <a:blip r:embed="rId2">
            <a:extLst>
              <a:ext uri="{28A0092B-C50C-407E-A947-70E740481C1C}">
                <a14:useLocalDpi xmlns:a14="http://schemas.microsoft.com/office/drawing/2010/main" val="0"/>
              </a:ext>
            </a:extLst>
          </a:blip>
          <a:srcRect l="14983" t="47159" r="28452" b="10117"/>
          <a:stretch>
            <a:fillRect/>
          </a:stretch>
        </p:blipFill>
        <p:spPr bwMode="auto">
          <a:xfrm>
            <a:off x="765175" y="1295400"/>
            <a:ext cx="83026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9450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384</a:t>
            </a:r>
            <a:endParaRPr lang="en-US" dirty="0">
              <a:solidFill>
                <a:schemeClr val="bg1">
                  <a:lumMod val="50000"/>
                </a:schemeClr>
              </a:solidFill>
            </a:endParaRPr>
          </a:p>
        </p:txBody>
      </p:sp>
      <p:pic>
        <p:nvPicPr>
          <p:cNvPr id="2" name="Picture 1" descr="Screen Shot 2017-02-21 at 10.28.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5763754" cy="6858000"/>
          </a:xfrm>
          <a:prstGeom prst="rect">
            <a:avLst/>
          </a:prstGeom>
        </p:spPr>
      </p:pic>
      <p:sp>
        <p:nvSpPr>
          <p:cNvPr id="4" name="TextBox 3"/>
          <p:cNvSpPr txBox="1"/>
          <p:nvPr/>
        </p:nvSpPr>
        <p:spPr>
          <a:xfrm>
            <a:off x="5867400" y="228600"/>
            <a:ext cx="3253952" cy="954107"/>
          </a:xfrm>
          <a:prstGeom prst="rect">
            <a:avLst/>
          </a:prstGeom>
          <a:noFill/>
        </p:spPr>
        <p:txBody>
          <a:bodyPr wrap="square" rtlCol="0">
            <a:spAutoFit/>
          </a:bodyPr>
          <a:lstStyle/>
          <a:p>
            <a:pPr algn="ctr"/>
            <a:r>
              <a:rPr lang="en-US" sz="2800" dirty="0"/>
              <a:t>Sequencing by </a:t>
            </a:r>
            <a:r>
              <a:rPr lang="en-US" sz="2800" dirty="0" err="1"/>
              <a:t>Illumina</a:t>
            </a:r>
            <a:r>
              <a:rPr lang="en-US" sz="2800" dirty="0"/>
              <a:t> technology </a:t>
            </a:r>
          </a:p>
        </p:txBody>
      </p:sp>
    </p:spTree>
    <p:extLst>
      <p:ext uri="{BB962C8B-B14F-4D97-AF65-F5344CB8AC3E}">
        <p14:creationId xmlns:p14="http://schemas.microsoft.com/office/powerpoint/2010/main" val="40581542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910356" y="152400"/>
            <a:ext cx="593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b="0" dirty="0" smtClean="0">
                <a:solidFill>
                  <a:srgbClr val="000000"/>
                </a:solidFill>
                <a:latin typeface="Gill Sans MT"/>
                <a:cs typeface="Gill Sans MT"/>
              </a:rPr>
              <a:t>Cycle termination sequencing (Illumina)</a:t>
            </a:r>
          </a:p>
        </p:txBody>
      </p:sp>
      <p:sp>
        <p:nvSpPr>
          <p:cNvPr id="52227" name="Line 3"/>
          <p:cNvSpPr>
            <a:spLocks noChangeShapeType="1"/>
          </p:cNvSpPr>
          <p:nvPr/>
        </p:nvSpPr>
        <p:spPr bwMode="auto">
          <a:xfrm>
            <a:off x="1524000" y="762000"/>
            <a:ext cx="6934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endParaRPr lang="en-US" b="1" smtClean="0">
              <a:solidFill>
                <a:srgbClr val="000000"/>
              </a:solidFill>
              <a:latin typeface="Gill Sans MT"/>
              <a:cs typeface="Gill Sans MT"/>
            </a:endParaRPr>
          </a:p>
        </p:txBody>
      </p:sp>
      <p:sp>
        <p:nvSpPr>
          <p:cNvPr id="52228" name="Text Box 4"/>
          <p:cNvSpPr txBox="1">
            <a:spLocks noChangeArrowheads="1"/>
          </p:cNvSpPr>
          <p:nvPr/>
        </p:nvSpPr>
        <p:spPr bwMode="auto">
          <a:xfrm>
            <a:off x="1524000" y="1066800"/>
            <a:ext cx="7391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b="0" dirty="0" smtClean="0">
                <a:solidFill>
                  <a:srgbClr val="000000"/>
                </a:solidFill>
                <a:latin typeface="Gill Sans MT"/>
                <a:cs typeface="Gill Sans MT"/>
              </a:rPr>
              <a:t>Disadvantage:</a:t>
            </a:r>
          </a:p>
          <a:p>
            <a:pPr eaLnBrk="1" hangingPunct="1">
              <a:buFontTx/>
              <a:buChar char="•"/>
            </a:pPr>
            <a:r>
              <a:rPr lang="en-US" b="0" dirty="0" smtClean="0">
                <a:solidFill>
                  <a:srgbClr val="000000"/>
                </a:solidFill>
                <a:latin typeface="Gill Sans MT"/>
                <a:cs typeface="Gill Sans MT"/>
              </a:rPr>
              <a:t> Short read length (~150 bases)</a:t>
            </a:r>
          </a:p>
          <a:p>
            <a:pPr eaLnBrk="1" hangingPunct="1"/>
            <a:endParaRPr lang="en-US" b="0" dirty="0" smtClean="0">
              <a:solidFill>
                <a:srgbClr val="000000"/>
              </a:solidFill>
              <a:latin typeface="Gill Sans MT"/>
              <a:cs typeface="Gill Sans MT"/>
            </a:endParaRPr>
          </a:p>
          <a:p>
            <a:pPr eaLnBrk="1" hangingPunct="1"/>
            <a:r>
              <a:rPr lang="en-US" b="0" dirty="0" smtClean="0">
                <a:solidFill>
                  <a:srgbClr val="000000"/>
                </a:solidFill>
                <a:latin typeface="Gill Sans MT"/>
                <a:cs typeface="Gill Sans MT"/>
              </a:rPr>
              <a:t>Advantages:</a:t>
            </a:r>
          </a:p>
          <a:p>
            <a:pPr eaLnBrk="1" hangingPunct="1">
              <a:buFontTx/>
              <a:buChar char="•"/>
            </a:pPr>
            <a:r>
              <a:rPr lang="en-US" b="0" dirty="0" smtClean="0">
                <a:solidFill>
                  <a:srgbClr val="000000"/>
                </a:solidFill>
                <a:latin typeface="Gill Sans MT"/>
                <a:cs typeface="Gill Sans MT"/>
              </a:rPr>
              <a:t> Very fast</a:t>
            </a:r>
          </a:p>
          <a:p>
            <a:pPr eaLnBrk="1" hangingPunct="1">
              <a:buFontTx/>
              <a:buChar char="•"/>
            </a:pPr>
            <a:r>
              <a:rPr lang="en-US" b="0" dirty="0" smtClean="0">
                <a:solidFill>
                  <a:srgbClr val="000000"/>
                </a:solidFill>
                <a:latin typeface="Gill Sans MT"/>
                <a:cs typeface="Gill Sans MT"/>
              </a:rPr>
              <a:t> Low cost per base</a:t>
            </a:r>
          </a:p>
          <a:p>
            <a:pPr eaLnBrk="1" hangingPunct="1">
              <a:buFontTx/>
              <a:buChar char="•"/>
            </a:pPr>
            <a:r>
              <a:rPr lang="en-US" b="0" dirty="0" smtClean="0">
                <a:solidFill>
                  <a:srgbClr val="000000"/>
                </a:solidFill>
                <a:latin typeface="Gill Sans MT"/>
                <a:cs typeface="Gill Sans MT"/>
              </a:rPr>
              <a:t> Large throughput; up to 1 gigabase/epxeriment</a:t>
            </a:r>
          </a:p>
          <a:p>
            <a:pPr eaLnBrk="1" hangingPunct="1">
              <a:buFontTx/>
              <a:buChar char="•"/>
            </a:pPr>
            <a:r>
              <a:rPr lang="en-US" b="0" dirty="0" smtClean="0">
                <a:solidFill>
                  <a:srgbClr val="000000"/>
                </a:solidFill>
                <a:latin typeface="Gill Sans MT"/>
                <a:cs typeface="Gill Sans MT"/>
              </a:rPr>
              <a:t> Short read length makes it appropriate for resequencing</a:t>
            </a:r>
          </a:p>
          <a:p>
            <a:pPr eaLnBrk="1" hangingPunct="1">
              <a:buFontTx/>
              <a:buChar char="•"/>
            </a:pPr>
            <a:r>
              <a:rPr lang="en-US" b="0" dirty="0" smtClean="0">
                <a:solidFill>
                  <a:srgbClr val="000000"/>
                </a:solidFill>
                <a:latin typeface="Gill Sans MT"/>
                <a:cs typeface="Gill Sans MT"/>
              </a:rPr>
              <a:t> No need for gel electrophoresis</a:t>
            </a:r>
          </a:p>
          <a:p>
            <a:pPr eaLnBrk="1" hangingPunct="1">
              <a:buFontTx/>
              <a:buChar char="•"/>
            </a:pPr>
            <a:r>
              <a:rPr lang="en-US" b="0" dirty="0" smtClean="0">
                <a:solidFill>
                  <a:srgbClr val="000000"/>
                </a:solidFill>
                <a:latin typeface="Gill Sans MT"/>
                <a:cs typeface="Gill Sans MT"/>
              </a:rPr>
              <a:t> High accuracy</a:t>
            </a:r>
          </a:p>
          <a:p>
            <a:pPr eaLnBrk="1" hangingPunct="1">
              <a:buFontTx/>
              <a:buChar char="•"/>
            </a:pPr>
            <a:r>
              <a:rPr lang="en-US" b="0" dirty="0" smtClean="0">
                <a:solidFill>
                  <a:srgbClr val="000000"/>
                </a:solidFill>
                <a:latin typeface="Gill Sans MT"/>
                <a:cs typeface="Gill Sans MT"/>
              </a:rPr>
              <a:t> All four bases are present at each cycle, with sequential addition of dNTPs. This allows homopolymers to be accurately read.</a:t>
            </a:r>
          </a:p>
        </p:txBody>
      </p:sp>
    </p:spTree>
    <p:extLst>
      <p:ext uri="{BB962C8B-B14F-4D97-AF65-F5344CB8AC3E}">
        <p14:creationId xmlns:p14="http://schemas.microsoft.com/office/powerpoint/2010/main" val="40574546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57200" y="152400"/>
            <a:ext cx="838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US" sz="2800" b="0" dirty="0" err="1" smtClean="0">
                <a:solidFill>
                  <a:srgbClr val="000000"/>
                </a:solidFill>
                <a:latin typeface="Gill Sans MT"/>
                <a:cs typeface="Gill Sans MT"/>
              </a:rPr>
              <a:t>Illumina</a:t>
            </a:r>
            <a:r>
              <a:rPr lang="en-US" sz="2800" b="0" dirty="0" smtClean="0">
                <a:solidFill>
                  <a:srgbClr val="000000"/>
                </a:solidFill>
                <a:latin typeface="Gill Sans MT"/>
                <a:cs typeface="Gill Sans MT"/>
              </a:rPr>
              <a:t> sequencing technology in 12 steps</a:t>
            </a:r>
          </a:p>
        </p:txBody>
      </p:sp>
      <p:pic>
        <p:nvPicPr>
          <p:cNvPr id="53251" name="Picture 3" descr="solexa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43000"/>
            <a:ext cx="5638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5"/>
          <p:cNvSpPr>
            <a:spLocks noChangeArrowheads="1"/>
          </p:cNvSpPr>
          <p:nvPr/>
        </p:nvSpPr>
        <p:spPr bwMode="auto">
          <a:xfrm>
            <a:off x="1371600" y="6381750"/>
            <a:ext cx="739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sz="2000" dirty="0" smtClean="0">
                <a:solidFill>
                  <a:srgbClr val="000000"/>
                </a:solidFill>
                <a:latin typeface="Gill Sans MT"/>
                <a:cs typeface="Gill Sans MT"/>
                <a:sym typeface="Wingdings" pitchFamily="2" charset="2"/>
              </a:rPr>
              <a:t>Source: </a:t>
            </a:r>
            <a:r>
              <a:rPr lang="en-US" sz="2000" dirty="0" smtClean="0">
                <a:solidFill>
                  <a:srgbClr val="000000"/>
                </a:solidFill>
                <a:latin typeface="Gill Sans MT"/>
                <a:cs typeface="Gill Sans MT"/>
              </a:rPr>
              <a:t>http://</a:t>
            </a:r>
            <a:r>
              <a:rPr lang="en-US" sz="2000" dirty="0" err="1" smtClean="0">
                <a:solidFill>
                  <a:srgbClr val="000000"/>
                </a:solidFill>
                <a:latin typeface="Gill Sans MT"/>
                <a:cs typeface="Gill Sans MT"/>
              </a:rPr>
              <a:t>www.illumina.com</a:t>
            </a:r>
            <a:r>
              <a:rPr lang="en-US" sz="2000" dirty="0" smtClean="0">
                <a:solidFill>
                  <a:srgbClr val="000000"/>
                </a:solidFill>
                <a:latin typeface="Gill Sans MT"/>
                <a:cs typeface="Gill Sans MT"/>
              </a:rPr>
              <a:t>/downloads/</a:t>
            </a:r>
            <a:r>
              <a:rPr lang="en-US" sz="2000" dirty="0" err="1" smtClean="0">
                <a:solidFill>
                  <a:srgbClr val="000000"/>
                </a:solidFill>
                <a:latin typeface="Gill Sans MT"/>
                <a:cs typeface="Gill Sans MT"/>
              </a:rPr>
              <a:t>SS_DNAsequencing.pdf</a:t>
            </a:r>
            <a:endParaRPr lang="en-US" sz="2000" dirty="0" smtClean="0">
              <a:solidFill>
                <a:srgbClr val="000000"/>
              </a:solidFill>
              <a:latin typeface="Gill Sans MT"/>
              <a:cs typeface="Gill Sans MT"/>
            </a:endParaRPr>
          </a:p>
        </p:txBody>
      </p:sp>
      <p:sp>
        <p:nvSpPr>
          <p:cNvPr id="53253" name="Line 3"/>
          <p:cNvSpPr>
            <a:spLocks noChangeShapeType="1"/>
          </p:cNvSpPr>
          <p:nvPr/>
        </p:nvSpPr>
        <p:spPr bwMode="auto">
          <a:xfrm>
            <a:off x="1524000" y="762000"/>
            <a:ext cx="6934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endParaRPr lang="en-US" b="1" smtClean="0">
              <a:solidFill>
                <a:srgbClr val="000000"/>
              </a:solidFill>
              <a:latin typeface="Gill Sans MT"/>
              <a:cs typeface="Gill Sans MT"/>
            </a:endParaRPr>
          </a:p>
        </p:txBody>
      </p:sp>
    </p:spTree>
    <p:extLst>
      <p:ext uri="{BB962C8B-B14F-4D97-AF65-F5344CB8AC3E}">
        <p14:creationId xmlns:p14="http://schemas.microsoft.com/office/powerpoint/2010/main" val="33623283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381000"/>
            <a:ext cx="7086600" cy="523220"/>
          </a:xfrm>
          <a:prstGeom prst="rect">
            <a:avLst/>
          </a:prstGeom>
          <a:noFill/>
        </p:spPr>
        <p:txBody>
          <a:bodyPr wrap="square" rtlCol="0">
            <a:spAutoFit/>
          </a:bodyPr>
          <a:lstStyle/>
          <a:p>
            <a:pPr algn="ctr"/>
            <a:r>
              <a:rPr lang="en-US" sz="2800" dirty="0" smtClean="0"/>
              <a:t>Learning objectives</a:t>
            </a:r>
            <a:endParaRPr lang="en-US" sz="2800" dirty="0"/>
          </a:p>
        </p:txBody>
      </p:sp>
      <p:sp>
        <p:nvSpPr>
          <p:cNvPr id="2" name="TextBox 1"/>
          <p:cNvSpPr txBox="1"/>
          <p:nvPr/>
        </p:nvSpPr>
        <p:spPr>
          <a:xfrm>
            <a:off x="1219200" y="990600"/>
            <a:ext cx="7620000" cy="4524315"/>
          </a:xfrm>
          <a:prstGeom prst="rect">
            <a:avLst/>
          </a:prstGeom>
          <a:noFill/>
        </p:spPr>
        <p:txBody>
          <a:bodyPr wrap="square" rtlCol="0">
            <a:spAutoFit/>
          </a:bodyPr>
          <a:lstStyle/>
          <a:p>
            <a:r>
              <a:rPr lang="en-US" sz="2400" dirty="0" smtClean="0"/>
              <a:t>After </a:t>
            </a:r>
            <a:r>
              <a:rPr lang="en-US" sz="2400" dirty="0"/>
              <a:t>studying this chapter you should be able to: </a:t>
            </a:r>
            <a:endParaRPr lang="en-US" sz="2400" dirty="0" smtClean="0"/>
          </a:p>
          <a:p>
            <a:endParaRPr lang="en-US" sz="2400" dirty="0"/>
          </a:p>
          <a:p>
            <a:pPr marL="285750" indent="-285750">
              <a:buFont typeface="Arial"/>
              <a:buChar char="•"/>
            </a:pPr>
            <a:r>
              <a:rPr lang="en-US" sz="2400" dirty="0"/>
              <a:t>explain how sequencing technologies generate </a:t>
            </a:r>
            <a:r>
              <a:rPr lang="en-US" sz="2400" dirty="0" smtClean="0"/>
              <a:t>NGS </a:t>
            </a:r>
            <a:r>
              <a:rPr lang="en-US" sz="2400" dirty="0"/>
              <a:t>data; </a:t>
            </a:r>
            <a:endParaRPr lang="en-US" sz="2400" dirty="0" smtClean="0"/>
          </a:p>
          <a:p>
            <a:pPr marL="285750" indent="-285750">
              <a:buFont typeface="Arial"/>
              <a:buChar char="•"/>
            </a:pPr>
            <a:r>
              <a:rPr lang="en-US" sz="2400" dirty="0" smtClean="0"/>
              <a:t>describe </a:t>
            </a:r>
            <a:r>
              <a:rPr lang="en-US" sz="2400" dirty="0"/>
              <a:t>the FASTQ, SAM</a:t>
            </a:r>
            <a:r>
              <a:rPr lang="en-US" sz="2400" dirty="0" smtClean="0"/>
              <a:t>/BAM</a:t>
            </a:r>
            <a:r>
              <a:rPr lang="en-US" sz="2400" dirty="0"/>
              <a:t>, and VCF data formats; </a:t>
            </a:r>
            <a:endParaRPr lang="en-US" sz="2400" dirty="0" smtClean="0"/>
          </a:p>
          <a:p>
            <a:pPr marL="285750" indent="-285750">
              <a:buFont typeface="Arial"/>
              <a:buChar char="•"/>
            </a:pPr>
            <a:r>
              <a:rPr lang="en-US" sz="2400" dirty="0" smtClean="0"/>
              <a:t>compare </a:t>
            </a:r>
            <a:r>
              <a:rPr lang="en-US" sz="2400" dirty="0"/>
              <a:t>methods for aligning </a:t>
            </a:r>
            <a:r>
              <a:rPr lang="en-US" sz="2400" dirty="0" smtClean="0"/>
              <a:t>NGS </a:t>
            </a:r>
            <a:r>
              <a:rPr lang="en-US" sz="2400" dirty="0"/>
              <a:t>data to a reference genome; </a:t>
            </a:r>
            <a:endParaRPr lang="en-US" sz="2400" dirty="0" smtClean="0"/>
          </a:p>
          <a:p>
            <a:pPr marL="285750" indent="-285750">
              <a:buFont typeface="Arial"/>
              <a:buChar char="•"/>
            </a:pPr>
            <a:r>
              <a:rPr lang="en-US" sz="2400" dirty="0" smtClean="0"/>
              <a:t>describe </a:t>
            </a:r>
            <a:r>
              <a:rPr lang="en-US" sz="2400" dirty="0"/>
              <a:t>types of genomic variants and how they are determined; </a:t>
            </a:r>
            <a:endParaRPr lang="en-US" sz="2400" dirty="0" smtClean="0"/>
          </a:p>
          <a:p>
            <a:pPr marL="285750" indent="-285750">
              <a:buFont typeface="Arial"/>
              <a:buChar char="•"/>
            </a:pPr>
            <a:r>
              <a:rPr lang="en-US" sz="2400" dirty="0" smtClean="0"/>
              <a:t>explain </a:t>
            </a:r>
            <a:r>
              <a:rPr lang="en-US" sz="2400" dirty="0"/>
              <a:t>types of error associated with alignment, assembly, and variant calling; and </a:t>
            </a:r>
            <a:endParaRPr lang="en-US" sz="2400" dirty="0" smtClean="0"/>
          </a:p>
          <a:p>
            <a:pPr marL="285750" indent="-285750">
              <a:buFont typeface="Arial"/>
              <a:buChar char="•"/>
            </a:pPr>
            <a:r>
              <a:rPr lang="en-US" sz="2400" dirty="0" smtClean="0"/>
              <a:t>explain </a:t>
            </a:r>
            <a:r>
              <a:rPr lang="en-US" sz="2400" dirty="0"/>
              <a:t>methods for predicting the functional consequence of genomic variants in individual </a:t>
            </a:r>
            <a:r>
              <a:rPr lang="en-US" sz="2400" dirty="0" smtClean="0"/>
              <a:t>genomes</a:t>
            </a:r>
            <a:r>
              <a:rPr lang="en-US" sz="2400" dirty="0"/>
              <a:t>. </a:t>
            </a: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dirty="0" smtClean="0">
                <a:solidFill>
                  <a:srgbClr val="000000"/>
                </a:solidFill>
                <a:latin typeface="Gill Sans MT"/>
                <a:cs typeface="Gill Sans MT"/>
              </a:rPr>
              <a:t>1. Prepare genomic DNA </a:t>
            </a:r>
            <a:r>
              <a:rPr lang="en-US" sz="2000" b="0" dirty="0" smtClean="0">
                <a:solidFill>
                  <a:srgbClr val="000000"/>
                </a:solidFill>
                <a:latin typeface="Gill Sans MT"/>
                <a:cs typeface="Gill Sans MT"/>
                <a:sym typeface="Wingdings" pitchFamily="2" charset="2"/>
              </a:rPr>
              <a:t> </a:t>
            </a:r>
          </a:p>
          <a:p>
            <a:pPr eaLnBrk="1" hangingPunct="1"/>
            <a:endParaRPr lang="en-US" sz="2000" b="0" dirty="0" smtClean="0">
              <a:solidFill>
                <a:srgbClr val="000000"/>
              </a:solidFill>
              <a:latin typeface="Gill Sans MT"/>
              <a:cs typeface="Gill Sans MT"/>
              <a:sym typeface="Wingdings" pitchFamily="2" charset="2"/>
            </a:endParaRPr>
          </a:p>
          <a:p>
            <a:pPr eaLnBrk="1" hangingPunct="1"/>
            <a:r>
              <a:rPr lang="en-US" sz="2000" b="0" dirty="0" smtClean="0">
                <a:solidFill>
                  <a:srgbClr val="000000"/>
                </a:solidFill>
                <a:latin typeface="Gill Sans MT"/>
                <a:cs typeface="Gill Sans MT"/>
                <a:sym typeface="Wingdings" pitchFamily="2" charset="2"/>
              </a:rPr>
              <a:t>2. Attach DNA to surface  </a:t>
            </a:r>
          </a:p>
          <a:p>
            <a:pPr eaLnBrk="1" hangingPunct="1"/>
            <a:endParaRPr lang="en-US" sz="2000" b="0" dirty="0" smtClean="0">
              <a:solidFill>
                <a:srgbClr val="000000"/>
              </a:solidFill>
              <a:latin typeface="Gill Sans MT"/>
              <a:cs typeface="Gill Sans MT"/>
              <a:sym typeface="Wingdings" pitchFamily="2" charset="2"/>
            </a:endParaRPr>
          </a:p>
          <a:p>
            <a:pPr eaLnBrk="1" hangingPunct="1"/>
            <a:r>
              <a:rPr lang="en-US" sz="2000" b="0" dirty="0" smtClean="0">
                <a:solidFill>
                  <a:srgbClr val="000000"/>
                </a:solidFill>
                <a:latin typeface="Gill Sans MT"/>
                <a:cs typeface="Gill Sans MT"/>
                <a:sym typeface="Wingdings" pitchFamily="2" charset="2"/>
              </a:rPr>
              <a:t>3. Bridge amplification </a:t>
            </a:r>
          </a:p>
          <a:p>
            <a:pPr eaLnBrk="1" hangingPunct="1"/>
            <a:endParaRPr lang="en-US" sz="2000" b="0" dirty="0" smtClean="0">
              <a:solidFill>
                <a:srgbClr val="000000"/>
              </a:solidFill>
              <a:latin typeface="Gill Sans MT"/>
              <a:cs typeface="Gill Sans MT"/>
              <a:sym typeface="Wingdings" pitchFamily="2" charset="2"/>
            </a:endParaRPr>
          </a:p>
          <a:p>
            <a:pPr eaLnBrk="1" hangingPunct="1"/>
            <a:r>
              <a:rPr lang="en-US" sz="2000" b="0" dirty="0" smtClean="0">
                <a:solidFill>
                  <a:srgbClr val="000000"/>
                </a:solidFill>
                <a:latin typeface="Gill Sans MT"/>
                <a:cs typeface="Gill Sans MT"/>
                <a:sym typeface="Wingdings" pitchFamily="2" charset="2"/>
              </a:rPr>
              <a:t>4. Fragments become double stranded</a:t>
            </a:r>
          </a:p>
          <a:p>
            <a:pPr eaLnBrk="1" hangingPunct="1"/>
            <a:endParaRPr lang="en-US" sz="2000" b="0" dirty="0" smtClean="0">
              <a:solidFill>
                <a:srgbClr val="000000"/>
              </a:solidFill>
              <a:latin typeface="Gill Sans MT"/>
              <a:cs typeface="Gill Sans MT"/>
              <a:sym typeface="Wingdings" pitchFamily="2" charset="2"/>
            </a:endParaRPr>
          </a:p>
          <a:p>
            <a:pPr eaLnBrk="1" hangingPunct="1"/>
            <a:r>
              <a:rPr lang="en-US" sz="2000" b="0" dirty="0" smtClean="0">
                <a:solidFill>
                  <a:srgbClr val="000000"/>
                </a:solidFill>
                <a:latin typeface="Gill Sans MT"/>
                <a:cs typeface="Gill Sans MT"/>
                <a:sym typeface="Wingdings" pitchFamily="2" charset="2"/>
              </a:rPr>
              <a:t>5. Denature the double- stranded  molecules</a:t>
            </a:r>
          </a:p>
          <a:p>
            <a:pPr eaLnBrk="1" hangingPunct="1"/>
            <a:endParaRPr lang="en-US" sz="2000" b="0" dirty="0" smtClean="0">
              <a:solidFill>
                <a:srgbClr val="000000"/>
              </a:solidFill>
              <a:latin typeface="Gill Sans MT"/>
              <a:cs typeface="Gill Sans MT"/>
              <a:sym typeface="Wingdings" pitchFamily="2" charset="2"/>
            </a:endParaRPr>
          </a:p>
          <a:p>
            <a:pPr eaLnBrk="1" hangingPunct="1"/>
            <a:r>
              <a:rPr lang="en-US" sz="2000" b="0" dirty="0" smtClean="0">
                <a:solidFill>
                  <a:srgbClr val="000000"/>
                </a:solidFill>
                <a:latin typeface="Gill Sans MT"/>
                <a:cs typeface="Gill Sans MT"/>
                <a:sym typeface="Wingdings" pitchFamily="2" charset="2"/>
              </a:rPr>
              <a:t>6. Complete amplification </a:t>
            </a:r>
            <a:endParaRPr lang="en-US" sz="2000" b="0" dirty="0" smtClean="0">
              <a:solidFill>
                <a:srgbClr val="000000"/>
              </a:solidFill>
              <a:latin typeface="Gill Sans MT"/>
              <a:cs typeface="Gill Sans MT"/>
            </a:endParaRPr>
          </a:p>
        </p:txBody>
      </p:sp>
      <p:sp>
        <p:nvSpPr>
          <p:cNvPr id="6" name="Rectangle 5"/>
          <p:cNvSpPr/>
          <p:nvPr/>
        </p:nvSpPr>
        <p:spPr>
          <a:xfrm>
            <a:off x="5943600" y="1330325"/>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Gill Sans MT"/>
              <a:cs typeface="Gill Sans MT"/>
            </a:endParaRPr>
          </a:p>
        </p:txBody>
      </p:sp>
      <p:sp>
        <p:nvSpPr>
          <p:cNvPr id="54276" name="TextBox 6"/>
          <p:cNvSpPr txBox="1">
            <a:spLocks noChangeArrowheads="1"/>
          </p:cNvSpPr>
          <p:nvPr/>
        </p:nvSpPr>
        <p:spPr bwMode="auto">
          <a:xfrm>
            <a:off x="304800" y="5692775"/>
            <a:ext cx="541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dirty="0" smtClean="0">
                <a:solidFill>
                  <a:srgbClr val="000000"/>
                </a:solidFill>
                <a:latin typeface="Gill Sans MT"/>
                <a:cs typeface="Gill Sans MT"/>
              </a:rPr>
              <a:t>Randomly fragment genomic DNA and ligate adapters to both ends of the fragments</a:t>
            </a:r>
          </a:p>
        </p:txBody>
      </p:sp>
      <p:pic>
        <p:nvPicPr>
          <p:cNvPr id="54277" name="Picture 2"/>
          <p:cNvPicPr>
            <a:picLocks noChangeAspect="1" noChangeArrowheads="1"/>
          </p:cNvPicPr>
          <p:nvPr/>
        </p:nvPicPr>
        <p:blipFill>
          <a:blip r:embed="rId3">
            <a:extLst>
              <a:ext uri="{28A0092B-C50C-407E-A947-70E740481C1C}">
                <a14:useLocalDpi xmlns:a14="http://schemas.microsoft.com/office/drawing/2010/main" val="0"/>
              </a:ext>
            </a:extLst>
          </a:blip>
          <a:srcRect l="17004" t="28056" r="63771" b="36304"/>
          <a:stretch>
            <a:fillRect/>
          </a:stretch>
        </p:blipFill>
        <p:spPr bwMode="auto">
          <a:xfrm>
            <a:off x="1295400" y="52388"/>
            <a:ext cx="3048000" cy="55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7"/>
          <p:cNvSpPr txBox="1">
            <a:spLocks noChangeArrowheads="1"/>
          </p:cNvSpPr>
          <p:nvPr/>
        </p:nvSpPr>
        <p:spPr bwMode="auto">
          <a:xfrm>
            <a:off x="3048000" y="3019425"/>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Gill Sans MT"/>
                <a:cs typeface="Gill Sans MT"/>
              </a:rPr>
              <a:t>adapters</a:t>
            </a:r>
          </a:p>
        </p:txBody>
      </p:sp>
      <p:sp>
        <p:nvSpPr>
          <p:cNvPr id="54279" name="TextBox 8"/>
          <p:cNvSpPr txBox="1">
            <a:spLocks noChangeArrowheads="1"/>
          </p:cNvSpPr>
          <p:nvPr/>
        </p:nvSpPr>
        <p:spPr bwMode="auto">
          <a:xfrm>
            <a:off x="1676400" y="2286000"/>
            <a:ext cx="838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Gill Sans MT"/>
                <a:cs typeface="Gill Sans MT"/>
              </a:rPr>
              <a:t>DNA</a:t>
            </a:r>
          </a:p>
        </p:txBody>
      </p:sp>
    </p:spTree>
    <p:extLst>
      <p:ext uri="{BB962C8B-B14F-4D97-AF65-F5344CB8AC3E}">
        <p14:creationId xmlns:p14="http://schemas.microsoft.com/office/powerpoint/2010/main" val="40504056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l="41405" t="28056" r="39371" b="36304"/>
          <a:stretch>
            <a:fillRect/>
          </a:stretch>
        </p:blipFill>
        <p:spPr bwMode="auto">
          <a:xfrm>
            <a:off x="1295400" y="158750"/>
            <a:ext cx="3276600" cy="59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Gill Sans MT"/>
                <a:cs typeface="Gill Sans MT"/>
              </a:rPr>
              <a:t>1. Prepare genomic DNA </a:t>
            </a:r>
            <a:r>
              <a:rPr lang="en-US" sz="2000" b="0" smtClean="0">
                <a:solidFill>
                  <a:srgbClr val="000000"/>
                </a:solidFill>
                <a:latin typeface="Gill Sans MT"/>
                <a:cs typeface="Gill Sans MT"/>
                <a:sym typeface="Wingdings" pitchFamily="2" charset="2"/>
              </a:rPr>
              <a:t> </a:t>
            </a:r>
          </a:p>
          <a:p>
            <a:pPr eaLnBrk="1" hangingPunct="1"/>
            <a:endParaRPr lang="en-US" sz="2000" b="0" smtClean="0">
              <a:solidFill>
                <a:srgbClr val="000000"/>
              </a:solidFill>
              <a:latin typeface="Gill Sans MT"/>
              <a:cs typeface="Gill Sans MT"/>
              <a:sym typeface="Wingdings" pitchFamily="2" charset="2"/>
            </a:endParaRPr>
          </a:p>
          <a:p>
            <a:pPr eaLnBrk="1" hangingPunct="1"/>
            <a:r>
              <a:rPr lang="en-US" sz="2000" b="0" smtClean="0">
                <a:solidFill>
                  <a:srgbClr val="000000"/>
                </a:solidFill>
                <a:latin typeface="Gill Sans MT"/>
                <a:cs typeface="Gill Sans MT"/>
                <a:sym typeface="Wingdings" pitchFamily="2" charset="2"/>
              </a:rPr>
              <a:t>2. Attach DNA to surface  </a:t>
            </a:r>
          </a:p>
          <a:p>
            <a:pPr eaLnBrk="1" hangingPunct="1"/>
            <a:endParaRPr lang="en-US" sz="2000" b="0" smtClean="0">
              <a:solidFill>
                <a:srgbClr val="000000"/>
              </a:solidFill>
              <a:latin typeface="Gill Sans MT"/>
              <a:cs typeface="Gill Sans MT"/>
              <a:sym typeface="Wingdings" pitchFamily="2" charset="2"/>
            </a:endParaRPr>
          </a:p>
          <a:p>
            <a:pPr eaLnBrk="1" hangingPunct="1"/>
            <a:r>
              <a:rPr lang="en-US" sz="2000" b="0" smtClean="0">
                <a:solidFill>
                  <a:srgbClr val="000000"/>
                </a:solidFill>
                <a:latin typeface="Gill Sans MT"/>
                <a:cs typeface="Gill Sans MT"/>
                <a:sym typeface="Wingdings" pitchFamily="2" charset="2"/>
              </a:rPr>
              <a:t>3. Bridge amplification </a:t>
            </a:r>
          </a:p>
          <a:p>
            <a:pPr eaLnBrk="1" hangingPunct="1"/>
            <a:endParaRPr lang="en-US" sz="2000" b="0" smtClean="0">
              <a:solidFill>
                <a:srgbClr val="000000"/>
              </a:solidFill>
              <a:latin typeface="Gill Sans MT"/>
              <a:cs typeface="Gill Sans MT"/>
              <a:sym typeface="Wingdings" pitchFamily="2" charset="2"/>
            </a:endParaRPr>
          </a:p>
          <a:p>
            <a:pPr eaLnBrk="1" hangingPunct="1"/>
            <a:r>
              <a:rPr lang="en-US" sz="2000" b="0" smtClean="0">
                <a:solidFill>
                  <a:srgbClr val="000000"/>
                </a:solidFill>
                <a:latin typeface="Gill Sans MT"/>
                <a:cs typeface="Gill Sans MT"/>
                <a:sym typeface="Wingdings" pitchFamily="2" charset="2"/>
              </a:rPr>
              <a:t>4. Fragments become double stranded</a:t>
            </a:r>
          </a:p>
          <a:p>
            <a:pPr eaLnBrk="1" hangingPunct="1"/>
            <a:endParaRPr lang="en-US" sz="2000" b="0" smtClean="0">
              <a:solidFill>
                <a:srgbClr val="000000"/>
              </a:solidFill>
              <a:latin typeface="Gill Sans MT"/>
              <a:cs typeface="Gill Sans MT"/>
              <a:sym typeface="Wingdings" pitchFamily="2" charset="2"/>
            </a:endParaRPr>
          </a:p>
          <a:p>
            <a:pPr eaLnBrk="1" hangingPunct="1"/>
            <a:r>
              <a:rPr lang="en-US" sz="2000" b="0" smtClean="0">
                <a:solidFill>
                  <a:srgbClr val="000000"/>
                </a:solidFill>
                <a:latin typeface="Gill Sans MT"/>
                <a:cs typeface="Gill Sans MT"/>
                <a:sym typeface="Wingdings" pitchFamily="2" charset="2"/>
              </a:rPr>
              <a:t>5. Denature the double- stranded  molecules</a:t>
            </a:r>
          </a:p>
          <a:p>
            <a:pPr eaLnBrk="1" hangingPunct="1"/>
            <a:endParaRPr lang="en-US" sz="2000" b="0" smtClean="0">
              <a:solidFill>
                <a:srgbClr val="000000"/>
              </a:solidFill>
              <a:latin typeface="Gill Sans MT"/>
              <a:cs typeface="Gill Sans MT"/>
              <a:sym typeface="Wingdings" pitchFamily="2" charset="2"/>
            </a:endParaRPr>
          </a:p>
          <a:p>
            <a:pPr eaLnBrk="1" hangingPunct="1"/>
            <a:r>
              <a:rPr lang="en-US" sz="2000" b="0" smtClean="0">
                <a:solidFill>
                  <a:srgbClr val="000000"/>
                </a:solidFill>
                <a:latin typeface="Gill Sans MT"/>
                <a:cs typeface="Gill Sans MT"/>
                <a:sym typeface="Wingdings" pitchFamily="2" charset="2"/>
              </a:rPr>
              <a:t>6. Complete amplification </a:t>
            </a:r>
            <a:endParaRPr lang="en-US" sz="2000" b="0" smtClean="0">
              <a:solidFill>
                <a:srgbClr val="000000"/>
              </a:solidFill>
              <a:latin typeface="Gill Sans MT"/>
              <a:cs typeface="Gill Sans MT"/>
            </a:endParaRPr>
          </a:p>
        </p:txBody>
      </p:sp>
      <p:sp>
        <p:nvSpPr>
          <p:cNvPr id="6" name="Rectangle 5"/>
          <p:cNvSpPr/>
          <p:nvPr/>
        </p:nvSpPr>
        <p:spPr>
          <a:xfrm>
            <a:off x="5943600" y="1954213"/>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Gill Sans MT"/>
              <a:cs typeface="Gill Sans MT"/>
            </a:endParaRPr>
          </a:p>
        </p:txBody>
      </p:sp>
      <p:sp>
        <p:nvSpPr>
          <p:cNvPr id="55301" name="TextBox 6"/>
          <p:cNvSpPr txBox="1">
            <a:spLocks noChangeArrowheads="1"/>
          </p:cNvSpPr>
          <p:nvPr/>
        </p:nvSpPr>
        <p:spPr bwMode="auto">
          <a:xfrm>
            <a:off x="1843088" y="3173413"/>
            <a:ext cx="1143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Gill Sans MT"/>
                <a:cs typeface="Gill Sans MT"/>
              </a:rPr>
              <a:t>adapter</a:t>
            </a:r>
          </a:p>
        </p:txBody>
      </p:sp>
      <p:sp>
        <p:nvSpPr>
          <p:cNvPr id="55302" name="TextBox 7"/>
          <p:cNvSpPr txBox="1">
            <a:spLocks noChangeArrowheads="1"/>
          </p:cNvSpPr>
          <p:nvPr/>
        </p:nvSpPr>
        <p:spPr bwMode="auto">
          <a:xfrm>
            <a:off x="439738" y="6073775"/>
            <a:ext cx="51816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dirty="0" smtClean="0">
                <a:solidFill>
                  <a:srgbClr val="000000"/>
                </a:solidFill>
                <a:latin typeface="Gill Sans MT"/>
                <a:cs typeface="Gill Sans MT"/>
              </a:rPr>
              <a:t>Bind single-stranded fragments randomly to the inside surface of the flow cell channels</a:t>
            </a:r>
          </a:p>
        </p:txBody>
      </p:sp>
      <p:sp>
        <p:nvSpPr>
          <p:cNvPr id="55303" name="TextBox 8"/>
          <p:cNvSpPr txBox="1">
            <a:spLocks noChangeArrowheads="1"/>
          </p:cNvSpPr>
          <p:nvPr/>
        </p:nvSpPr>
        <p:spPr bwMode="auto">
          <a:xfrm>
            <a:off x="3048000" y="971550"/>
            <a:ext cx="1143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Gill Sans MT"/>
                <a:cs typeface="Gill Sans MT"/>
              </a:rPr>
              <a:t>adapter</a:t>
            </a:r>
          </a:p>
        </p:txBody>
      </p:sp>
      <p:sp>
        <p:nvSpPr>
          <p:cNvPr id="55304" name="TextBox 9"/>
          <p:cNvSpPr txBox="1">
            <a:spLocks noChangeArrowheads="1"/>
          </p:cNvSpPr>
          <p:nvPr/>
        </p:nvSpPr>
        <p:spPr bwMode="auto">
          <a:xfrm>
            <a:off x="3505200" y="1335088"/>
            <a:ext cx="1143000"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Gill Sans MT"/>
                <a:cs typeface="Gill Sans MT"/>
              </a:rPr>
              <a:t>DNA fragment</a:t>
            </a:r>
          </a:p>
        </p:txBody>
      </p:sp>
      <p:sp>
        <p:nvSpPr>
          <p:cNvPr id="55305" name="TextBox 10"/>
          <p:cNvSpPr txBox="1">
            <a:spLocks noChangeArrowheads="1"/>
          </p:cNvSpPr>
          <p:nvPr/>
        </p:nvSpPr>
        <p:spPr bwMode="auto">
          <a:xfrm>
            <a:off x="3505200" y="2590800"/>
            <a:ext cx="1582738"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dirty="0" smtClean="0">
                <a:solidFill>
                  <a:srgbClr val="000000"/>
                </a:solidFill>
                <a:latin typeface="Gill Sans MT"/>
                <a:cs typeface="Gill Sans MT"/>
              </a:rPr>
              <a:t>dense lawn of primers</a:t>
            </a:r>
          </a:p>
        </p:txBody>
      </p:sp>
    </p:spTree>
    <p:extLst>
      <p:ext uri="{BB962C8B-B14F-4D97-AF65-F5344CB8AC3E}">
        <p14:creationId xmlns:p14="http://schemas.microsoft.com/office/powerpoint/2010/main" val="31713128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1. Prepare genomic DNA </a:t>
            </a:r>
            <a:r>
              <a:rPr lang="en-US" sz="2000" b="0" smtClean="0">
                <a:solidFill>
                  <a:srgbClr val="000000"/>
                </a:solidFill>
                <a:latin typeface="+mn-lt"/>
                <a:sym typeface="Wingdings" pitchFamily="2" charset="2"/>
              </a:rPr>
              <a:t>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2. Attach DNA to surface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3. Bridge amplification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4. Fragments become double stranded</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5. Denature the double- stranded  molecules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6. Complete amplification </a:t>
            </a:r>
            <a:endParaRPr lang="en-US" sz="2000" b="0" smtClean="0">
              <a:solidFill>
                <a:srgbClr val="000000"/>
              </a:solidFill>
              <a:latin typeface="+mn-lt"/>
            </a:endParaRPr>
          </a:p>
        </p:txBody>
      </p:sp>
      <p:sp>
        <p:nvSpPr>
          <p:cNvPr id="6" name="Rectangle 5"/>
          <p:cNvSpPr/>
          <p:nvPr/>
        </p:nvSpPr>
        <p:spPr>
          <a:xfrm>
            <a:off x="5943600" y="2573338"/>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6324" name="TextBox 6"/>
          <p:cNvSpPr txBox="1">
            <a:spLocks noChangeArrowheads="1"/>
          </p:cNvSpPr>
          <p:nvPr/>
        </p:nvSpPr>
        <p:spPr bwMode="auto">
          <a:xfrm>
            <a:off x="533400" y="5921375"/>
            <a:ext cx="52578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Add unlabeled nucleotides and enzyme to initiate solid-phase bridge amplification</a:t>
            </a:r>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l="65804" t="28056" r="14972" b="36304"/>
          <a:stretch>
            <a:fillRect/>
          </a:stretch>
        </p:blipFill>
        <p:spPr bwMode="auto">
          <a:xfrm>
            <a:off x="1371600" y="219075"/>
            <a:ext cx="312420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28315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l="17004" t="37915" r="63771" b="26445"/>
          <a:stretch>
            <a:fillRect/>
          </a:stretch>
        </p:blipFill>
        <p:spPr bwMode="auto">
          <a:xfrm>
            <a:off x="1066800" y="76200"/>
            <a:ext cx="3200400" cy="578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1. Prepare genomic DNA </a:t>
            </a:r>
            <a:r>
              <a:rPr lang="en-US" sz="2000" b="0" smtClean="0">
                <a:solidFill>
                  <a:srgbClr val="000000"/>
                </a:solidFill>
                <a:latin typeface="+mn-lt"/>
                <a:sym typeface="Wingdings" pitchFamily="2" charset="2"/>
              </a:rPr>
              <a:t>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2. Attach DNA to surface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3. Bridge amplification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4. Fragments become double stranded</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5. Denature the double- stranded  molecules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6. Complete amplification </a:t>
            </a:r>
            <a:endParaRPr lang="en-US" sz="2000" b="0" smtClean="0">
              <a:solidFill>
                <a:srgbClr val="000000"/>
              </a:solidFill>
              <a:latin typeface="+mn-lt"/>
            </a:endParaRPr>
          </a:p>
        </p:txBody>
      </p:sp>
      <p:sp>
        <p:nvSpPr>
          <p:cNvPr id="6" name="Rectangle 5"/>
          <p:cNvSpPr/>
          <p:nvPr/>
        </p:nvSpPr>
        <p:spPr>
          <a:xfrm>
            <a:off x="5943600" y="3276600"/>
            <a:ext cx="2971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7349" name="TextBox 6"/>
          <p:cNvSpPr txBox="1">
            <a:spLocks noChangeArrowheads="1"/>
          </p:cNvSpPr>
          <p:nvPr/>
        </p:nvSpPr>
        <p:spPr bwMode="auto">
          <a:xfrm>
            <a:off x="152400" y="2971800"/>
            <a:ext cx="20748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Attached terminus</a:t>
            </a:r>
          </a:p>
        </p:txBody>
      </p:sp>
      <p:sp>
        <p:nvSpPr>
          <p:cNvPr id="57350" name="TextBox 7"/>
          <p:cNvSpPr txBox="1">
            <a:spLocks noChangeArrowheads="1"/>
          </p:cNvSpPr>
          <p:nvPr/>
        </p:nvSpPr>
        <p:spPr bwMode="auto">
          <a:xfrm>
            <a:off x="609600" y="5765800"/>
            <a:ext cx="48768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The enzyme incorporates nucleotides to build double-stranded bridges on the solid-phase substrate</a:t>
            </a:r>
          </a:p>
        </p:txBody>
      </p:sp>
      <p:sp>
        <p:nvSpPr>
          <p:cNvPr id="57351" name="TextBox 10"/>
          <p:cNvSpPr txBox="1">
            <a:spLocks noChangeArrowheads="1"/>
          </p:cNvSpPr>
          <p:nvPr/>
        </p:nvSpPr>
        <p:spPr bwMode="auto">
          <a:xfrm>
            <a:off x="2289175" y="3211513"/>
            <a:ext cx="10842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terminus</a:t>
            </a:r>
          </a:p>
        </p:txBody>
      </p:sp>
      <p:sp>
        <p:nvSpPr>
          <p:cNvPr id="57352" name="TextBox 9"/>
          <p:cNvSpPr txBox="1">
            <a:spLocks noChangeArrowheads="1"/>
          </p:cNvSpPr>
          <p:nvPr/>
        </p:nvSpPr>
        <p:spPr bwMode="auto">
          <a:xfrm>
            <a:off x="2303463" y="2906713"/>
            <a:ext cx="10858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free</a:t>
            </a:r>
          </a:p>
        </p:txBody>
      </p:sp>
      <p:sp>
        <p:nvSpPr>
          <p:cNvPr id="57353" name="TextBox 8"/>
          <p:cNvSpPr txBox="1">
            <a:spLocks noChangeArrowheads="1"/>
          </p:cNvSpPr>
          <p:nvPr/>
        </p:nvSpPr>
        <p:spPr bwMode="auto">
          <a:xfrm>
            <a:off x="3200400" y="2630488"/>
            <a:ext cx="1236663"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Attached </a:t>
            </a:r>
          </a:p>
          <a:p>
            <a:pPr eaLnBrk="1" hangingPunct="1"/>
            <a:r>
              <a:rPr lang="en-US" sz="1800" b="0" smtClean="0">
                <a:solidFill>
                  <a:srgbClr val="000000"/>
                </a:solidFill>
                <a:latin typeface="+mn-lt"/>
              </a:rPr>
              <a:t>terminus</a:t>
            </a:r>
          </a:p>
        </p:txBody>
      </p:sp>
    </p:spTree>
    <p:extLst>
      <p:ext uri="{BB962C8B-B14F-4D97-AF65-F5344CB8AC3E}">
        <p14:creationId xmlns:p14="http://schemas.microsoft.com/office/powerpoint/2010/main" val="5451438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3">
            <a:extLst>
              <a:ext uri="{28A0092B-C50C-407E-A947-70E740481C1C}">
                <a14:useLocalDpi xmlns:a14="http://schemas.microsoft.com/office/drawing/2010/main" val="0"/>
              </a:ext>
            </a:extLst>
          </a:blip>
          <a:srcRect l="41867" t="37868" r="39648" b="26492"/>
          <a:stretch>
            <a:fillRect/>
          </a:stretch>
        </p:blipFill>
        <p:spPr bwMode="auto">
          <a:xfrm>
            <a:off x="1219200" y="0"/>
            <a:ext cx="320198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1. Prepare genomic DNA </a:t>
            </a:r>
            <a:r>
              <a:rPr lang="en-US" sz="2000" b="0" smtClean="0">
                <a:solidFill>
                  <a:srgbClr val="000000"/>
                </a:solidFill>
                <a:latin typeface="+mn-lt"/>
                <a:sym typeface="Wingdings" pitchFamily="2" charset="2"/>
              </a:rPr>
              <a:t>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2. Attach DNA to surface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3. Bridge amplification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4. Fragments become double stranded</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5. Denature the double- stranded  molecules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6. Complete amplification </a:t>
            </a:r>
            <a:endParaRPr lang="en-US" sz="2000" b="0" smtClean="0">
              <a:solidFill>
                <a:srgbClr val="000000"/>
              </a:solidFill>
              <a:latin typeface="+mn-lt"/>
            </a:endParaRPr>
          </a:p>
        </p:txBody>
      </p:sp>
      <p:sp>
        <p:nvSpPr>
          <p:cNvPr id="6" name="Rectangle 5"/>
          <p:cNvSpPr/>
          <p:nvPr/>
        </p:nvSpPr>
        <p:spPr>
          <a:xfrm>
            <a:off x="5943600" y="4191000"/>
            <a:ext cx="2971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8373" name="TextBox 7"/>
          <p:cNvSpPr txBox="1">
            <a:spLocks noChangeArrowheads="1"/>
          </p:cNvSpPr>
          <p:nvPr/>
        </p:nvSpPr>
        <p:spPr bwMode="auto">
          <a:xfrm>
            <a:off x="3581400" y="2590800"/>
            <a:ext cx="12192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Attached</a:t>
            </a:r>
          </a:p>
        </p:txBody>
      </p:sp>
      <p:sp>
        <p:nvSpPr>
          <p:cNvPr id="58374" name="TextBox 8"/>
          <p:cNvSpPr txBox="1">
            <a:spLocks noChangeArrowheads="1"/>
          </p:cNvSpPr>
          <p:nvPr/>
        </p:nvSpPr>
        <p:spPr bwMode="auto">
          <a:xfrm>
            <a:off x="1905000" y="3048000"/>
            <a:ext cx="11430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Attached</a:t>
            </a:r>
          </a:p>
        </p:txBody>
      </p:sp>
      <p:sp>
        <p:nvSpPr>
          <p:cNvPr id="58375" name="TextBox 9"/>
          <p:cNvSpPr txBox="1">
            <a:spLocks noChangeArrowheads="1"/>
          </p:cNvSpPr>
          <p:nvPr/>
        </p:nvSpPr>
        <p:spPr bwMode="auto">
          <a:xfrm>
            <a:off x="990600" y="5765800"/>
            <a:ext cx="3962400"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Denaturation leaves single-stranded templates anchored to the substrate</a:t>
            </a:r>
          </a:p>
        </p:txBody>
      </p:sp>
    </p:spTree>
    <p:extLst>
      <p:ext uri="{BB962C8B-B14F-4D97-AF65-F5344CB8AC3E}">
        <p14:creationId xmlns:p14="http://schemas.microsoft.com/office/powerpoint/2010/main" val="17022663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3">
            <a:extLst>
              <a:ext uri="{28A0092B-C50C-407E-A947-70E740481C1C}">
                <a14:useLocalDpi xmlns:a14="http://schemas.microsoft.com/office/drawing/2010/main" val="0"/>
              </a:ext>
            </a:extLst>
          </a:blip>
          <a:srcRect l="66266" t="37868" r="15250" b="26492"/>
          <a:stretch>
            <a:fillRect/>
          </a:stretch>
        </p:blipFill>
        <p:spPr bwMode="auto">
          <a:xfrm>
            <a:off x="1447800" y="52388"/>
            <a:ext cx="2971800" cy="558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1. Prepare genomic DNA </a:t>
            </a:r>
            <a:r>
              <a:rPr lang="en-US" sz="2000" b="0" smtClean="0">
                <a:solidFill>
                  <a:srgbClr val="000000"/>
                </a:solidFill>
                <a:latin typeface="+mn-lt"/>
                <a:sym typeface="Wingdings" pitchFamily="2" charset="2"/>
              </a:rPr>
              <a:t>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2. Attach DNA to surface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3. Bridge amplification </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4. Fragments become double stranded</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5. Denature the double- stranded  molecules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6. Complete amplification </a:t>
            </a:r>
            <a:endParaRPr lang="en-US" sz="2000" b="0" smtClean="0">
              <a:solidFill>
                <a:srgbClr val="000000"/>
              </a:solidFill>
              <a:latin typeface="+mn-lt"/>
            </a:endParaRPr>
          </a:p>
        </p:txBody>
      </p:sp>
      <p:sp>
        <p:nvSpPr>
          <p:cNvPr id="6" name="Rectangle 5"/>
          <p:cNvSpPr/>
          <p:nvPr/>
        </p:nvSpPr>
        <p:spPr>
          <a:xfrm>
            <a:off x="5943600" y="4987925"/>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9397" name="TextBox 7"/>
          <p:cNvSpPr txBox="1">
            <a:spLocks noChangeArrowheads="1"/>
          </p:cNvSpPr>
          <p:nvPr/>
        </p:nvSpPr>
        <p:spPr bwMode="auto">
          <a:xfrm>
            <a:off x="3429000" y="4692650"/>
            <a:ext cx="12192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Clusters</a:t>
            </a:r>
          </a:p>
        </p:txBody>
      </p:sp>
      <p:sp>
        <p:nvSpPr>
          <p:cNvPr id="59398" name="TextBox 8"/>
          <p:cNvSpPr txBox="1">
            <a:spLocks noChangeArrowheads="1"/>
          </p:cNvSpPr>
          <p:nvPr/>
        </p:nvSpPr>
        <p:spPr bwMode="auto">
          <a:xfrm>
            <a:off x="838200" y="5715000"/>
            <a:ext cx="45720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Several million dense clusters of double-stranded DNA are generated in each channel of the flow cell</a:t>
            </a:r>
          </a:p>
        </p:txBody>
      </p:sp>
    </p:spTree>
    <p:extLst>
      <p:ext uri="{BB962C8B-B14F-4D97-AF65-F5344CB8AC3E}">
        <p14:creationId xmlns:p14="http://schemas.microsoft.com/office/powerpoint/2010/main" val="25295754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l="17004" t="26540" r="63771" b="37820"/>
          <a:stretch>
            <a:fillRect/>
          </a:stretch>
        </p:blipFill>
        <p:spPr bwMode="auto">
          <a:xfrm>
            <a:off x="990600" y="76200"/>
            <a:ext cx="312420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Box 4"/>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7. Determine first base</a:t>
            </a:r>
            <a:endParaRPr lang="en-US" sz="2000" b="0" smtClean="0">
              <a:solidFill>
                <a:srgbClr val="000000"/>
              </a:solidFill>
              <a:latin typeface="+mn-lt"/>
              <a:sym typeface="Wingdings" pitchFamily="2" charset="2"/>
            </a:endParaRP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8. Image first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9. Determine second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10. Image second chemistry cycle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11. Sequencing over multiple chemistry cycles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12. Align data</a:t>
            </a:r>
            <a:endParaRPr lang="en-US" sz="2000" b="0" smtClean="0">
              <a:solidFill>
                <a:srgbClr val="000000"/>
              </a:solidFill>
              <a:latin typeface="+mn-lt"/>
            </a:endParaRPr>
          </a:p>
        </p:txBody>
      </p:sp>
      <p:sp>
        <p:nvSpPr>
          <p:cNvPr id="6" name="Rectangle 5"/>
          <p:cNvSpPr/>
          <p:nvPr/>
        </p:nvSpPr>
        <p:spPr>
          <a:xfrm>
            <a:off x="5943600" y="1323975"/>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0421" name="TextBox 7"/>
          <p:cNvSpPr txBox="1">
            <a:spLocks noChangeArrowheads="1"/>
          </p:cNvSpPr>
          <p:nvPr/>
        </p:nvSpPr>
        <p:spPr bwMode="auto">
          <a:xfrm>
            <a:off x="2438400" y="5257800"/>
            <a:ext cx="8382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Laser</a:t>
            </a:r>
          </a:p>
        </p:txBody>
      </p:sp>
      <p:sp>
        <p:nvSpPr>
          <p:cNvPr id="60422" name="TextBox 8"/>
          <p:cNvSpPr txBox="1">
            <a:spLocks noChangeArrowheads="1"/>
          </p:cNvSpPr>
          <p:nvPr/>
        </p:nvSpPr>
        <p:spPr bwMode="auto">
          <a:xfrm>
            <a:off x="533400" y="5781675"/>
            <a:ext cx="49530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The first sequencing cycle begins by adding four labeled reversible terminators, primers, and DNA polymerase</a:t>
            </a:r>
          </a:p>
        </p:txBody>
      </p:sp>
    </p:spTree>
    <p:extLst>
      <p:ext uri="{BB962C8B-B14F-4D97-AF65-F5344CB8AC3E}">
        <p14:creationId xmlns:p14="http://schemas.microsoft.com/office/powerpoint/2010/main" val="33248942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8"/>
          <p:cNvSpPr txBox="1">
            <a:spLocks noChangeArrowheads="1"/>
          </p:cNvSpPr>
          <p:nvPr/>
        </p:nvSpPr>
        <p:spPr bwMode="auto">
          <a:xfrm>
            <a:off x="762000" y="5765800"/>
            <a:ext cx="49530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After laser excitation, the emitted fluorescence from each cluster is captured and the first base is identified</a:t>
            </a:r>
          </a:p>
        </p:txBody>
      </p:sp>
      <p:pic>
        <p:nvPicPr>
          <p:cNvPr id="61443" name="Picture 2"/>
          <p:cNvPicPr>
            <a:picLocks noChangeAspect="1" noChangeArrowheads="1"/>
          </p:cNvPicPr>
          <p:nvPr/>
        </p:nvPicPr>
        <p:blipFill>
          <a:blip r:embed="rId3">
            <a:extLst>
              <a:ext uri="{28A0092B-C50C-407E-A947-70E740481C1C}">
                <a14:useLocalDpi xmlns:a14="http://schemas.microsoft.com/office/drawing/2010/main" val="0"/>
              </a:ext>
            </a:extLst>
          </a:blip>
          <a:srcRect l="41405" t="26540" r="39371" b="37820"/>
          <a:stretch>
            <a:fillRect/>
          </a:stretch>
        </p:blipFill>
        <p:spPr bwMode="auto">
          <a:xfrm>
            <a:off x="1600200" y="76200"/>
            <a:ext cx="312420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Box 6"/>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7. Determine first base</a:t>
            </a:r>
            <a:endParaRPr lang="en-US" sz="2000" b="0" smtClean="0">
              <a:solidFill>
                <a:srgbClr val="000000"/>
              </a:solidFill>
              <a:latin typeface="+mn-lt"/>
              <a:sym typeface="Wingdings" pitchFamily="2" charset="2"/>
            </a:endParaRP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8. Image first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9. Determine second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10. Image second chemistry cycle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11. Sequencing over multiple chemistry cycles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12. Align data</a:t>
            </a:r>
            <a:endParaRPr lang="en-US" sz="2000" b="0" smtClean="0">
              <a:solidFill>
                <a:srgbClr val="000000"/>
              </a:solidFill>
              <a:latin typeface="+mn-lt"/>
            </a:endParaRPr>
          </a:p>
        </p:txBody>
      </p:sp>
      <p:sp>
        <p:nvSpPr>
          <p:cNvPr id="10" name="Rectangle 9"/>
          <p:cNvSpPr/>
          <p:nvPr/>
        </p:nvSpPr>
        <p:spPr>
          <a:xfrm>
            <a:off x="5943600" y="1938338"/>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Tree>
    <p:extLst>
      <p:ext uri="{BB962C8B-B14F-4D97-AF65-F5344CB8AC3E}">
        <p14:creationId xmlns:p14="http://schemas.microsoft.com/office/powerpoint/2010/main" val="140211403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8"/>
          <p:cNvSpPr txBox="1">
            <a:spLocks noChangeArrowheads="1"/>
          </p:cNvSpPr>
          <p:nvPr/>
        </p:nvSpPr>
        <p:spPr bwMode="auto">
          <a:xfrm>
            <a:off x="838200" y="5689600"/>
            <a:ext cx="48768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The next cycle repeats the incorporation of four labeled reversible terminators, primers, and DNA polymerase</a:t>
            </a:r>
          </a:p>
        </p:txBody>
      </p:sp>
      <p:pic>
        <p:nvPicPr>
          <p:cNvPr id="62467" name="Picture 2"/>
          <p:cNvPicPr>
            <a:picLocks noChangeAspect="1" noChangeArrowheads="1"/>
          </p:cNvPicPr>
          <p:nvPr/>
        </p:nvPicPr>
        <p:blipFill>
          <a:blip r:embed="rId3">
            <a:extLst>
              <a:ext uri="{28A0092B-C50C-407E-A947-70E740481C1C}">
                <a14:useLocalDpi xmlns:a14="http://schemas.microsoft.com/office/drawing/2010/main" val="0"/>
              </a:ext>
            </a:extLst>
          </a:blip>
          <a:srcRect l="65804" t="26540" r="14972" b="37820"/>
          <a:stretch>
            <a:fillRect/>
          </a:stretch>
        </p:blipFill>
        <p:spPr bwMode="auto">
          <a:xfrm>
            <a:off x="1447800" y="76200"/>
            <a:ext cx="30765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Box 6"/>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7. Determine first base</a:t>
            </a:r>
            <a:endParaRPr lang="en-US" sz="2000" b="0" smtClean="0">
              <a:solidFill>
                <a:srgbClr val="000000"/>
              </a:solidFill>
              <a:latin typeface="+mn-lt"/>
              <a:sym typeface="Wingdings" pitchFamily="2" charset="2"/>
            </a:endParaRP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8. Image first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9. Determine second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10. Image second chemistry cycle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11. Sequencing over multiple chemistry cycles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12. Align data</a:t>
            </a:r>
            <a:endParaRPr lang="en-US" sz="2000" b="0" smtClean="0">
              <a:solidFill>
                <a:srgbClr val="000000"/>
              </a:solidFill>
              <a:latin typeface="+mn-lt"/>
            </a:endParaRPr>
          </a:p>
        </p:txBody>
      </p:sp>
      <p:sp>
        <p:nvSpPr>
          <p:cNvPr id="10" name="Rectangle 9"/>
          <p:cNvSpPr/>
          <p:nvPr/>
        </p:nvSpPr>
        <p:spPr>
          <a:xfrm>
            <a:off x="5943600" y="2528888"/>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2470" name="TextBox 10"/>
          <p:cNvSpPr txBox="1">
            <a:spLocks noChangeArrowheads="1"/>
          </p:cNvSpPr>
          <p:nvPr/>
        </p:nvSpPr>
        <p:spPr bwMode="auto">
          <a:xfrm>
            <a:off x="3200400" y="5105400"/>
            <a:ext cx="8382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Laser</a:t>
            </a:r>
          </a:p>
        </p:txBody>
      </p:sp>
    </p:spTree>
    <p:extLst>
      <p:ext uri="{BB962C8B-B14F-4D97-AF65-F5344CB8AC3E}">
        <p14:creationId xmlns:p14="http://schemas.microsoft.com/office/powerpoint/2010/main" val="18065563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8"/>
          <p:cNvSpPr txBox="1">
            <a:spLocks noChangeArrowheads="1"/>
          </p:cNvSpPr>
          <p:nvPr/>
        </p:nvSpPr>
        <p:spPr bwMode="auto">
          <a:xfrm>
            <a:off x="838200" y="5765800"/>
            <a:ext cx="45720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After laser excitation the image is captured as before, and the identity of the second base is recorded.</a:t>
            </a:r>
          </a:p>
        </p:txBody>
      </p:sp>
      <p:sp>
        <p:nvSpPr>
          <p:cNvPr id="63491" name="TextBox 6"/>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7. Determine first base</a:t>
            </a:r>
            <a:endParaRPr lang="en-US" sz="2000" b="0" smtClean="0">
              <a:solidFill>
                <a:srgbClr val="000000"/>
              </a:solidFill>
              <a:latin typeface="+mn-lt"/>
              <a:sym typeface="Wingdings" pitchFamily="2" charset="2"/>
            </a:endParaRP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8. Image first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9. Determine second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10. Image second chemistry cycle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11. Sequencing over multiple chemistry cycles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12. Align data</a:t>
            </a:r>
            <a:endParaRPr lang="en-US" sz="2000" b="0" smtClean="0">
              <a:solidFill>
                <a:srgbClr val="000000"/>
              </a:solidFill>
              <a:latin typeface="+mn-lt"/>
            </a:endParaRPr>
          </a:p>
        </p:txBody>
      </p:sp>
      <p:sp>
        <p:nvSpPr>
          <p:cNvPr id="10" name="Rectangle 9"/>
          <p:cNvSpPr/>
          <p:nvPr/>
        </p:nvSpPr>
        <p:spPr>
          <a:xfrm>
            <a:off x="5943600" y="3228975"/>
            <a:ext cx="2971800" cy="700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pic>
        <p:nvPicPr>
          <p:cNvPr id="63493" name="Picture 2"/>
          <p:cNvPicPr>
            <a:picLocks noChangeAspect="1" noChangeArrowheads="1"/>
          </p:cNvPicPr>
          <p:nvPr/>
        </p:nvPicPr>
        <p:blipFill>
          <a:blip r:embed="rId3">
            <a:extLst>
              <a:ext uri="{28A0092B-C50C-407E-A947-70E740481C1C}">
                <a14:useLocalDpi xmlns:a14="http://schemas.microsoft.com/office/drawing/2010/main" val="0"/>
              </a:ext>
            </a:extLst>
          </a:blip>
          <a:srcRect l="17006" t="37915" r="63770" b="26445"/>
          <a:stretch>
            <a:fillRect/>
          </a:stretch>
        </p:blipFill>
        <p:spPr bwMode="auto">
          <a:xfrm>
            <a:off x="1419225" y="76200"/>
            <a:ext cx="30765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4919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1504756"/>
            <a:ext cx="7924800" cy="381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16676132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8"/>
          <p:cNvSpPr txBox="1">
            <a:spLocks noChangeArrowheads="1"/>
          </p:cNvSpPr>
          <p:nvPr/>
        </p:nvSpPr>
        <p:spPr bwMode="auto">
          <a:xfrm>
            <a:off x="838200" y="5765800"/>
            <a:ext cx="45720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The sequencing cycles are repeated to determine the sequence of bases in a fragment, one base at a time.</a:t>
            </a:r>
          </a:p>
        </p:txBody>
      </p:sp>
      <p:sp>
        <p:nvSpPr>
          <p:cNvPr id="64515" name="TextBox 6"/>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7. Determine first base</a:t>
            </a:r>
            <a:endParaRPr lang="en-US" sz="2000" b="0" smtClean="0">
              <a:solidFill>
                <a:srgbClr val="000000"/>
              </a:solidFill>
              <a:latin typeface="+mn-lt"/>
              <a:sym typeface="Wingdings" pitchFamily="2" charset="2"/>
            </a:endParaRP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8. Image first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9. Determine second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10. Image second chemistry cycle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11. Sequencing over multiple chemistry cycles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12. Align data</a:t>
            </a:r>
            <a:endParaRPr lang="en-US" sz="2000" b="0" smtClean="0">
              <a:solidFill>
                <a:srgbClr val="000000"/>
              </a:solidFill>
              <a:latin typeface="+mn-lt"/>
            </a:endParaRPr>
          </a:p>
        </p:txBody>
      </p:sp>
      <p:sp>
        <p:nvSpPr>
          <p:cNvPr id="6" name="Rectangle 5"/>
          <p:cNvSpPr/>
          <p:nvPr/>
        </p:nvSpPr>
        <p:spPr>
          <a:xfrm>
            <a:off x="5943600" y="4162425"/>
            <a:ext cx="2971800" cy="700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pic>
        <p:nvPicPr>
          <p:cNvPr id="64517" name="Picture 2"/>
          <p:cNvPicPr>
            <a:picLocks noChangeAspect="1" noChangeArrowheads="1"/>
          </p:cNvPicPr>
          <p:nvPr/>
        </p:nvPicPr>
        <p:blipFill>
          <a:blip r:embed="rId3">
            <a:extLst>
              <a:ext uri="{28A0092B-C50C-407E-A947-70E740481C1C}">
                <a14:useLocalDpi xmlns:a14="http://schemas.microsoft.com/office/drawing/2010/main" val="0"/>
              </a:ext>
            </a:extLst>
          </a:blip>
          <a:srcRect l="41405" t="37915" r="39371" b="26445"/>
          <a:stretch>
            <a:fillRect/>
          </a:stretch>
        </p:blipFill>
        <p:spPr bwMode="auto">
          <a:xfrm>
            <a:off x="1371600" y="76200"/>
            <a:ext cx="312420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2679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l="65804" t="37915" r="14972" b="26445"/>
          <a:stretch>
            <a:fillRect/>
          </a:stretch>
        </p:blipFill>
        <p:spPr bwMode="auto">
          <a:xfrm>
            <a:off x="1182688" y="0"/>
            <a:ext cx="31607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Box 7"/>
          <p:cNvSpPr txBox="1">
            <a:spLocks noChangeArrowheads="1"/>
          </p:cNvSpPr>
          <p:nvPr/>
        </p:nvSpPr>
        <p:spPr bwMode="auto">
          <a:xfrm>
            <a:off x="1371600" y="990600"/>
            <a:ext cx="144780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Reference sequence</a:t>
            </a:r>
          </a:p>
        </p:txBody>
      </p:sp>
      <p:sp>
        <p:nvSpPr>
          <p:cNvPr id="65540" name="TextBox 8"/>
          <p:cNvSpPr txBox="1">
            <a:spLocks noChangeArrowheads="1"/>
          </p:cNvSpPr>
          <p:nvPr/>
        </p:nvSpPr>
        <p:spPr bwMode="auto">
          <a:xfrm>
            <a:off x="838200" y="5765800"/>
            <a:ext cx="457200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The data are aligned and compared to a reference, and sequencing differences are identified.</a:t>
            </a:r>
          </a:p>
        </p:txBody>
      </p:sp>
      <p:sp>
        <p:nvSpPr>
          <p:cNvPr id="65541" name="TextBox 6"/>
          <p:cNvSpPr txBox="1">
            <a:spLocks noChangeArrowheads="1"/>
          </p:cNvSpPr>
          <p:nvPr/>
        </p:nvSpPr>
        <p:spPr bwMode="auto">
          <a:xfrm>
            <a:off x="5943600" y="1392238"/>
            <a:ext cx="3048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smtClean="0">
                <a:solidFill>
                  <a:srgbClr val="000000"/>
                </a:solidFill>
                <a:latin typeface="+mn-lt"/>
              </a:rPr>
              <a:t>7. Determine first base</a:t>
            </a:r>
            <a:endParaRPr lang="en-US" sz="2000" b="0" smtClean="0">
              <a:solidFill>
                <a:srgbClr val="000000"/>
              </a:solidFill>
              <a:latin typeface="+mn-lt"/>
              <a:sym typeface="Wingdings" pitchFamily="2" charset="2"/>
            </a:endParaRP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8. Image first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9. Determine second base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10. Image second chemistry cycle</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11. Sequencing over multiple chemistry cycles</a:t>
            </a:r>
          </a:p>
          <a:p>
            <a:pPr eaLnBrk="1" hangingPunct="1"/>
            <a:endParaRPr lang="en-US" sz="2000" b="0" smtClean="0">
              <a:solidFill>
                <a:srgbClr val="000000"/>
              </a:solidFill>
              <a:latin typeface="+mn-lt"/>
              <a:sym typeface="Wingdings" pitchFamily="2" charset="2"/>
            </a:endParaRPr>
          </a:p>
          <a:p>
            <a:pPr eaLnBrk="1" hangingPunct="1"/>
            <a:r>
              <a:rPr lang="en-US" sz="2000" b="0" smtClean="0">
                <a:solidFill>
                  <a:srgbClr val="000000"/>
                </a:solidFill>
                <a:latin typeface="+mn-lt"/>
                <a:sym typeface="Wingdings" pitchFamily="2" charset="2"/>
              </a:rPr>
              <a:t>12. Align data</a:t>
            </a:r>
            <a:endParaRPr lang="en-US" sz="2000" b="0" smtClean="0">
              <a:solidFill>
                <a:srgbClr val="000000"/>
              </a:solidFill>
              <a:latin typeface="+mn-lt"/>
            </a:endParaRPr>
          </a:p>
        </p:txBody>
      </p:sp>
      <p:sp>
        <p:nvSpPr>
          <p:cNvPr id="10" name="Rectangle 9"/>
          <p:cNvSpPr/>
          <p:nvPr/>
        </p:nvSpPr>
        <p:spPr>
          <a:xfrm>
            <a:off x="5943600" y="4986338"/>
            <a:ext cx="2971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5543" name="TextBox 11"/>
          <p:cNvSpPr txBox="1">
            <a:spLocks noChangeArrowheads="1"/>
          </p:cNvSpPr>
          <p:nvPr/>
        </p:nvSpPr>
        <p:spPr bwMode="auto">
          <a:xfrm>
            <a:off x="3352800" y="3429000"/>
            <a:ext cx="1447800" cy="646113"/>
          </a:xfrm>
          <a:prstGeom prst="rect">
            <a:avLst/>
          </a:prstGeom>
          <a:solidFill>
            <a:schemeClr val="bg1"/>
          </a:solidFill>
          <a:ln w="9525">
            <a:solidFill>
              <a:schemeClr val="tx1"/>
            </a:solidFill>
            <a:miter lim="800000"/>
            <a:headEnd/>
            <a:tailEnd/>
          </a:ln>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1800" b="0" smtClean="0">
                <a:solidFill>
                  <a:srgbClr val="000000"/>
                </a:solidFill>
                <a:latin typeface="+mn-lt"/>
              </a:rPr>
              <a:t>Known SNP called</a:t>
            </a:r>
          </a:p>
        </p:txBody>
      </p:sp>
      <p:sp>
        <p:nvSpPr>
          <p:cNvPr id="65544" name="TextBox 12"/>
          <p:cNvSpPr txBox="1">
            <a:spLocks noChangeArrowheads="1"/>
          </p:cNvSpPr>
          <p:nvPr/>
        </p:nvSpPr>
        <p:spPr bwMode="auto">
          <a:xfrm>
            <a:off x="685800" y="3429000"/>
            <a:ext cx="2209800" cy="646113"/>
          </a:xfrm>
          <a:prstGeom prst="rect">
            <a:avLst/>
          </a:prstGeom>
          <a:solidFill>
            <a:schemeClr val="bg1"/>
          </a:solidFill>
          <a:ln w="9525">
            <a:solidFill>
              <a:schemeClr val="tx1"/>
            </a:solidFill>
            <a:miter lim="800000"/>
            <a:headEnd/>
            <a:tailEnd/>
          </a:ln>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r" eaLnBrk="1" hangingPunct="1"/>
            <a:r>
              <a:rPr lang="en-US" sz="1800" b="0" smtClean="0">
                <a:solidFill>
                  <a:srgbClr val="000000"/>
                </a:solidFill>
                <a:latin typeface="+mn-lt"/>
              </a:rPr>
              <a:t>Unknown variant identified and called</a:t>
            </a:r>
          </a:p>
        </p:txBody>
      </p:sp>
    </p:spTree>
    <p:extLst>
      <p:ext uri="{BB962C8B-B14F-4D97-AF65-F5344CB8AC3E}">
        <p14:creationId xmlns:p14="http://schemas.microsoft.com/office/powerpoint/2010/main" val="129950988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981200" y="304800"/>
            <a:ext cx="586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a:solidFill>
                  <a:srgbClr val="000000"/>
                </a:solidFill>
                <a:latin typeface="Gill Sans MT"/>
                <a:cs typeface="Gill Sans MT"/>
              </a:rPr>
              <a:t>NGS technologies: Roche 454</a:t>
            </a:r>
          </a:p>
        </p:txBody>
      </p:sp>
      <p:sp>
        <p:nvSpPr>
          <p:cNvPr id="134147" name="Line 3"/>
          <p:cNvSpPr>
            <a:spLocks noChangeShapeType="1"/>
          </p:cNvSpPr>
          <p:nvPr/>
        </p:nvSpPr>
        <p:spPr bwMode="auto">
          <a:xfrm>
            <a:off x="1524000" y="1066800"/>
            <a:ext cx="7010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34148" name="TextBox 4"/>
          <p:cNvSpPr txBox="1">
            <a:spLocks noChangeArrowheads="1"/>
          </p:cNvSpPr>
          <p:nvPr/>
        </p:nvSpPr>
        <p:spPr bwMode="auto">
          <a:xfrm>
            <a:off x="1600200" y="1524000"/>
            <a:ext cx="7010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charset="0"/>
              <a:buChar char="•"/>
            </a:pPr>
            <a:r>
              <a:rPr lang="en-US" dirty="0">
                <a:solidFill>
                  <a:srgbClr val="000000"/>
                </a:solidFill>
                <a:latin typeface="Gill Sans MT"/>
                <a:cs typeface="Gill Sans MT"/>
              </a:rPr>
              <a:t> Introduced in 2005 (sequenced </a:t>
            </a:r>
            <a:r>
              <a:rPr lang="en-US" i="1" dirty="0">
                <a:solidFill>
                  <a:srgbClr val="000000"/>
                </a:solidFill>
                <a:latin typeface="Gill Sans MT"/>
                <a:cs typeface="Gill Sans MT"/>
              </a:rPr>
              <a:t>Mycoplasma genitalium</a:t>
            </a:r>
            <a:r>
              <a:rPr lang="en-US" dirty="0">
                <a:solidFill>
                  <a:srgbClr val="000000"/>
                </a:solidFill>
                <a:latin typeface="Gill Sans MT"/>
                <a:cs typeface="Gill Sans MT"/>
              </a:rPr>
              <a:t> genome in one run)</a:t>
            </a:r>
          </a:p>
          <a:p>
            <a:pPr>
              <a:buFont typeface="Arial" charset="0"/>
              <a:buChar char="•"/>
            </a:pPr>
            <a:endParaRPr lang="en-US" dirty="0">
              <a:solidFill>
                <a:srgbClr val="000000"/>
              </a:solidFill>
              <a:latin typeface="Gill Sans MT"/>
              <a:cs typeface="Gill Sans MT"/>
            </a:endParaRPr>
          </a:p>
          <a:p>
            <a:pPr>
              <a:buFont typeface="Arial" charset="0"/>
              <a:buChar char="•"/>
            </a:pPr>
            <a:r>
              <a:rPr lang="en-US" dirty="0">
                <a:solidFill>
                  <a:srgbClr val="000000"/>
                </a:solidFill>
                <a:latin typeface="Gill Sans MT"/>
                <a:cs typeface="Gill Sans MT"/>
              </a:rPr>
              <a:t> </a:t>
            </a:r>
            <a:r>
              <a:rPr lang="en-US" dirty="0" smtClean="0">
                <a:solidFill>
                  <a:srgbClr val="000000"/>
                </a:solidFill>
                <a:latin typeface="Gill Sans MT"/>
                <a:cs typeface="Gill Sans MT"/>
              </a:rPr>
              <a:t>~2400 publications (as of Jan. 2013</a:t>
            </a:r>
            <a:r>
              <a:rPr lang="en-US" dirty="0" smtClean="0">
                <a:solidFill>
                  <a:srgbClr val="000000"/>
                </a:solidFill>
                <a:latin typeface="Gill Sans MT"/>
                <a:cs typeface="Gill Sans MT"/>
              </a:rPr>
              <a:t>) but now defunct</a:t>
            </a:r>
            <a:endParaRPr lang="en-US" dirty="0">
              <a:solidFill>
                <a:srgbClr val="000000"/>
              </a:solidFill>
              <a:latin typeface="Gill Sans MT"/>
              <a:cs typeface="Gill Sans MT"/>
            </a:endParaRPr>
          </a:p>
          <a:p>
            <a:pPr>
              <a:buFont typeface="Arial" charset="0"/>
              <a:buChar char="•"/>
            </a:pPr>
            <a:endParaRPr lang="en-US" dirty="0">
              <a:solidFill>
                <a:srgbClr val="000000"/>
              </a:solidFill>
              <a:latin typeface="Gill Sans MT"/>
              <a:cs typeface="Gill Sans MT"/>
            </a:endParaRPr>
          </a:p>
          <a:p>
            <a:pPr>
              <a:buFont typeface="Arial" charset="0"/>
              <a:buChar char="•"/>
            </a:pPr>
            <a:r>
              <a:rPr lang="en-US" dirty="0">
                <a:solidFill>
                  <a:srgbClr val="000000"/>
                </a:solidFill>
                <a:latin typeface="Gill Sans MT"/>
                <a:cs typeface="Gill Sans MT"/>
              </a:rPr>
              <a:t> Sequencing by synthesis: nucleotide incorporation leads to light emission</a:t>
            </a:r>
          </a:p>
        </p:txBody>
      </p:sp>
      <p:pic>
        <p:nvPicPr>
          <p:cNvPr id="134149" name="Picture 2"/>
          <p:cNvPicPr>
            <a:picLocks noChangeAspect="1" noChangeArrowheads="1"/>
          </p:cNvPicPr>
          <p:nvPr/>
        </p:nvPicPr>
        <p:blipFill>
          <a:blip r:embed="rId3">
            <a:extLst>
              <a:ext uri="{28A0092B-C50C-407E-A947-70E740481C1C}">
                <a14:useLocalDpi xmlns:a14="http://schemas.microsoft.com/office/drawing/2010/main" val="0"/>
              </a:ext>
            </a:extLst>
          </a:blip>
          <a:srcRect l="13187" t="46481" r="23962" b="25368"/>
          <a:stretch>
            <a:fillRect/>
          </a:stretch>
        </p:blipFill>
        <p:spPr bwMode="auto">
          <a:xfrm>
            <a:off x="1295400" y="4724400"/>
            <a:ext cx="5334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3"/>
          <p:cNvPicPr>
            <a:picLocks noChangeAspect="1" noChangeArrowheads="1"/>
          </p:cNvPicPr>
          <p:nvPr/>
        </p:nvPicPr>
        <p:blipFill>
          <a:blip r:embed="rId4">
            <a:extLst>
              <a:ext uri="{28A0092B-C50C-407E-A947-70E740481C1C}">
                <a14:useLocalDpi xmlns:a14="http://schemas.microsoft.com/office/drawing/2010/main" val="0"/>
              </a:ext>
            </a:extLst>
          </a:blip>
          <a:srcRect l="18575" t="51173" r="53590" b="19501"/>
          <a:stretch>
            <a:fillRect/>
          </a:stretch>
        </p:blipFill>
        <p:spPr bwMode="auto">
          <a:xfrm>
            <a:off x="6629400" y="4665663"/>
            <a:ext cx="2362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2871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3345323" y="152400"/>
            <a:ext cx="24458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b="0" dirty="0" err="1" smtClean="0">
                <a:solidFill>
                  <a:srgbClr val="000000"/>
                </a:solidFill>
                <a:latin typeface="Gill Sans MT"/>
                <a:cs typeface="Gill Sans MT"/>
              </a:rPr>
              <a:t>Pyrosequencing</a:t>
            </a:r>
            <a:endParaRPr lang="en-US" sz="2800" b="0" dirty="0" smtClean="0">
              <a:solidFill>
                <a:srgbClr val="000000"/>
              </a:solidFill>
              <a:latin typeface="Gill Sans MT"/>
              <a:cs typeface="Gill Sans MT"/>
            </a:endParaRPr>
          </a:p>
        </p:txBody>
      </p:sp>
      <p:sp>
        <p:nvSpPr>
          <p:cNvPr id="48131" name="Line 3"/>
          <p:cNvSpPr>
            <a:spLocks noChangeShapeType="1"/>
          </p:cNvSpPr>
          <p:nvPr/>
        </p:nvSpPr>
        <p:spPr bwMode="auto">
          <a:xfrm>
            <a:off x="1447800" y="762000"/>
            <a:ext cx="7010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endParaRPr lang="en-US" b="1" smtClean="0">
              <a:solidFill>
                <a:srgbClr val="000000"/>
              </a:solidFill>
              <a:latin typeface="Gill Sans MT"/>
              <a:cs typeface="Gill Sans MT"/>
            </a:endParaRPr>
          </a:p>
        </p:txBody>
      </p:sp>
      <p:sp>
        <p:nvSpPr>
          <p:cNvPr id="48132" name="Text Box 4"/>
          <p:cNvSpPr txBox="1">
            <a:spLocks noChangeArrowheads="1"/>
          </p:cNvSpPr>
          <p:nvPr/>
        </p:nvSpPr>
        <p:spPr bwMode="auto">
          <a:xfrm>
            <a:off x="1295400" y="1371600"/>
            <a:ext cx="7696200" cy="41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b="0" dirty="0" smtClean="0">
                <a:solidFill>
                  <a:srgbClr val="000000"/>
                </a:solidFill>
                <a:latin typeface="Gill Sans MT"/>
                <a:cs typeface="Gill Sans MT"/>
              </a:rPr>
              <a:t>Advantages:</a:t>
            </a:r>
          </a:p>
          <a:p>
            <a:pPr eaLnBrk="1" hangingPunct="1">
              <a:buFontTx/>
              <a:buChar char="•"/>
            </a:pPr>
            <a:r>
              <a:rPr lang="en-US" b="0" dirty="0" smtClean="0">
                <a:solidFill>
                  <a:srgbClr val="000000"/>
                </a:solidFill>
                <a:latin typeface="Gill Sans MT"/>
                <a:cs typeface="Gill Sans MT"/>
              </a:rPr>
              <a:t> Very fast</a:t>
            </a:r>
          </a:p>
          <a:p>
            <a:pPr eaLnBrk="1" hangingPunct="1">
              <a:buFontTx/>
              <a:buChar char="•"/>
            </a:pPr>
            <a:r>
              <a:rPr lang="en-US" b="0" dirty="0" smtClean="0">
                <a:solidFill>
                  <a:srgbClr val="000000"/>
                </a:solidFill>
                <a:latin typeface="Gill Sans MT"/>
                <a:cs typeface="Gill Sans MT"/>
              </a:rPr>
              <a:t> Low cost per base</a:t>
            </a:r>
          </a:p>
          <a:p>
            <a:pPr eaLnBrk="1" hangingPunct="1">
              <a:buFontTx/>
              <a:buChar char="•"/>
            </a:pPr>
            <a:r>
              <a:rPr lang="en-US" b="0" dirty="0" smtClean="0">
                <a:solidFill>
                  <a:srgbClr val="000000"/>
                </a:solidFill>
                <a:latin typeface="Gill Sans MT"/>
                <a:cs typeface="Gill Sans MT"/>
              </a:rPr>
              <a:t> Large throughput; up to 40 </a:t>
            </a:r>
            <a:r>
              <a:rPr lang="en-US" b="0" dirty="0" err="1" smtClean="0">
                <a:solidFill>
                  <a:srgbClr val="000000"/>
                </a:solidFill>
                <a:latin typeface="Gill Sans MT"/>
                <a:cs typeface="Gill Sans MT"/>
              </a:rPr>
              <a:t>megabases</a:t>
            </a:r>
            <a:r>
              <a:rPr lang="en-US" b="0" dirty="0" smtClean="0">
                <a:solidFill>
                  <a:srgbClr val="000000"/>
                </a:solidFill>
                <a:latin typeface="Gill Sans MT"/>
                <a:cs typeface="Gill Sans MT"/>
              </a:rPr>
              <a:t>/</a:t>
            </a:r>
            <a:r>
              <a:rPr lang="en-US" b="0" dirty="0" err="1" smtClean="0">
                <a:solidFill>
                  <a:srgbClr val="000000"/>
                </a:solidFill>
                <a:latin typeface="Gill Sans MT"/>
                <a:cs typeface="Gill Sans MT"/>
              </a:rPr>
              <a:t>epxeriment</a:t>
            </a:r>
            <a:endParaRPr lang="en-US" b="0" dirty="0" smtClean="0">
              <a:solidFill>
                <a:srgbClr val="000000"/>
              </a:solidFill>
              <a:latin typeface="Gill Sans MT"/>
              <a:cs typeface="Gill Sans MT"/>
            </a:endParaRPr>
          </a:p>
          <a:p>
            <a:pPr eaLnBrk="1" hangingPunct="1">
              <a:buFontTx/>
              <a:buChar char="•"/>
            </a:pPr>
            <a:r>
              <a:rPr lang="en-US" b="0" dirty="0" smtClean="0">
                <a:solidFill>
                  <a:srgbClr val="000000"/>
                </a:solidFill>
                <a:latin typeface="Gill Sans MT"/>
                <a:cs typeface="Gill Sans MT"/>
              </a:rPr>
              <a:t> No need for bacterial cloning (with its associated artifacts); </a:t>
            </a:r>
            <a:r>
              <a:rPr lang="en-US" b="0" dirty="0" smtClean="0">
                <a:solidFill>
                  <a:srgbClr val="000000"/>
                </a:solidFill>
                <a:latin typeface="Gill Sans MT"/>
                <a:cs typeface="Gill Sans MT"/>
              </a:rPr>
              <a:t>   	this </a:t>
            </a:r>
            <a:r>
              <a:rPr lang="en-US" b="0" dirty="0" smtClean="0">
                <a:solidFill>
                  <a:srgbClr val="000000"/>
                </a:solidFill>
                <a:latin typeface="Gill Sans MT"/>
                <a:cs typeface="Gill Sans MT"/>
              </a:rPr>
              <a:t>is especially helpful in </a:t>
            </a:r>
            <a:r>
              <a:rPr lang="en-US" b="0" dirty="0" err="1" smtClean="0">
                <a:solidFill>
                  <a:srgbClr val="000000"/>
                </a:solidFill>
                <a:latin typeface="Gill Sans MT"/>
                <a:cs typeface="Gill Sans MT"/>
              </a:rPr>
              <a:t>metagenomics</a:t>
            </a:r>
            <a:endParaRPr lang="en-US" b="0" dirty="0" smtClean="0">
              <a:solidFill>
                <a:srgbClr val="000000"/>
              </a:solidFill>
              <a:latin typeface="Gill Sans MT"/>
              <a:cs typeface="Gill Sans MT"/>
            </a:endParaRPr>
          </a:p>
          <a:p>
            <a:pPr eaLnBrk="1" hangingPunct="1">
              <a:buFontTx/>
              <a:buChar char="•"/>
            </a:pPr>
            <a:r>
              <a:rPr lang="en-US" b="0" dirty="0" smtClean="0">
                <a:solidFill>
                  <a:srgbClr val="000000"/>
                </a:solidFill>
                <a:latin typeface="Gill Sans MT"/>
                <a:cs typeface="Gill Sans MT"/>
              </a:rPr>
              <a:t> High accuracy</a:t>
            </a:r>
          </a:p>
          <a:p>
            <a:pPr eaLnBrk="1" hangingPunct="1">
              <a:buFontTx/>
              <a:buChar char="•"/>
            </a:pPr>
            <a:endParaRPr lang="en-US" b="0" dirty="0" smtClean="0">
              <a:solidFill>
                <a:srgbClr val="000000"/>
              </a:solidFill>
              <a:latin typeface="Gill Sans MT"/>
              <a:cs typeface="Gill Sans MT"/>
            </a:endParaRPr>
          </a:p>
          <a:p>
            <a:pPr eaLnBrk="1" hangingPunct="1"/>
            <a:r>
              <a:rPr lang="en-US" b="0" dirty="0" smtClean="0">
                <a:solidFill>
                  <a:srgbClr val="000000"/>
                </a:solidFill>
                <a:latin typeface="Gill Sans MT"/>
                <a:cs typeface="Gill Sans MT"/>
              </a:rPr>
              <a:t>Disadvantages:</a:t>
            </a:r>
          </a:p>
          <a:p>
            <a:pPr eaLnBrk="1" hangingPunct="1">
              <a:buFontTx/>
              <a:buChar char="•"/>
            </a:pPr>
            <a:r>
              <a:rPr lang="en-US" b="0" dirty="0" smtClean="0">
                <a:solidFill>
                  <a:srgbClr val="000000"/>
                </a:solidFill>
                <a:latin typeface="Gill Sans MT"/>
                <a:cs typeface="Gill Sans MT"/>
              </a:rPr>
              <a:t> Short read lengths (soon to be extended to ~500 </a:t>
            </a:r>
            <a:r>
              <a:rPr lang="en-US" b="0" dirty="0" err="1" smtClean="0">
                <a:solidFill>
                  <a:srgbClr val="000000"/>
                </a:solidFill>
                <a:latin typeface="Gill Sans MT"/>
                <a:cs typeface="Gill Sans MT"/>
              </a:rPr>
              <a:t>bp</a:t>
            </a:r>
            <a:r>
              <a:rPr lang="en-US" b="0" dirty="0" smtClean="0">
                <a:solidFill>
                  <a:srgbClr val="000000"/>
                </a:solidFill>
                <a:latin typeface="Gill Sans MT"/>
                <a:cs typeface="Gill Sans MT"/>
              </a:rPr>
              <a:t>)</a:t>
            </a:r>
          </a:p>
          <a:p>
            <a:pPr eaLnBrk="1" hangingPunct="1">
              <a:buFontTx/>
              <a:buChar char="•"/>
            </a:pPr>
            <a:r>
              <a:rPr lang="en-US" b="0" dirty="0" smtClean="0">
                <a:solidFill>
                  <a:srgbClr val="000000"/>
                </a:solidFill>
                <a:latin typeface="Gill Sans MT"/>
                <a:cs typeface="Gill Sans MT"/>
              </a:rPr>
              <a:t> Difficulty sequencing </a:t>
            </a:r>
            <a:r>
              <a:rPr lang="en-US" b="0" dirty="0" err="1" smtClean="0">
                <a:solidFill>
                  <a:srgbClr val="000000"/>
                </a:solidFill>
                <a:latin typeface="Gill Sans MT"/>
                <a:cs typeface="Gill Sans MT"/>
              </a:rPr>
              <a:t>homopolymers</a:t>
            </a:r>
            <a:r>
              <a:rPr lang="en-US" b="0" dirty="0" smtClean="0">
                <a:solidFill>
                  <a:srgbClr val="000000"/>
                </a:solidFill>
                <a:latin typeface="Gill Sans MT"/>
                <a:cs typeface="Gill Sans MT"/>
              </a:rPr>
              <a:t> accurately</a:t>
            </a:r>
          </a:p>
        </p:txBody>
      </p:sp>
    </p:spTree>
    <p:extLst>
      <p:ext uri="{BB962C8B-B14F-4D97-AF65-F5344CB8AC3E}">
        <p14:creationId xmlns:p14="http://schemas.microsoft.com/office/powerpoint/2010/main" val="33562833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386</a:t>
            </a:r>
            <a:endParaRPr lang="en-US" dirty="0">
              <a:solidFill>
                <a:schemeClr val="bg1">
                  <a:lumMod val="50000"/>
                </a:schemeClr>
              </a:solidFill>
            </a:endParaRPr>
          </a:p>
        </p:txBody>
      </p:sp>
      <p:pic>
        <p:nvPicPr>
          <p:cNvPr id="3" name="Picture 2" descr="Screen Shot 2017-02-21 at 10.30.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5322313" cy="6858000"/>
          </a:xfrm>
          <a:prstGeom prst="rect">
            <a:avLst/>
          </a:prstGeom>
        </p:spPr>
      </p:pic>
      <p:sp>
        <p:nvSpPr>
          <p:cNvPr id="4" name="TextBox 3"/>
          <p:cNvSpPr txBox="1"/>
          <p:nvPr/>
        </p:nvSpPr>
        <p:spPr>
          <a:xfrm>
            <a:off x="5867400" y="228600"/>
            <a:ext cx="3253952" cy="523220"/>
          </a:xfrm>
          <a:prstGeom prst="rect">
            <a:avLst/>
          </a:prstGeom>
          <a:noFill/>
        </p:spPr>
        <p:txBody>
          <a:bodyPr wrap="square" rtlCol="0">
            <a:spAutoFit/>
          </a:bodyPr>
          <a:lstStyle/>
          <a:p>
            <a:pPr algn="ctr"/>
            <a:r>
              <a:rPr lang="en-US" sz="2800" dirty="0" err="1" smtClean="0"/>
              <a:t>Pyrosequencing</a:t>
            </a:r>
            <a:endParaRPr lang="en-US" sz="2800" dirty="0"/>
          </a:p>
        </p:txBody>
      </p:sp>
    </p:spTree>
    <p:extLst>
      <p:ext uri="{BB962C8B-B14F-4D97-AF65-F5344CB8AC3E}">
        <p14:creationId xmlns:p14="http://schemas.microsoft.com/office/powerpoint/2010/main" val="4326553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2971800"/>
            <a:ext cx="7924800" cy="381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42410328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914400" y="152400"/>
            <a:ext cx="8153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a:solidFill>
                  <a:srgbClr val="000000"/>
                </a:solidFill>
                <a:latin typeface="Gill Sans MT"/>
                <a:cs typeface="Gill Sans MT"/>
              </a:rPr>
              <a:t>A workflow for whole genome </a:t>
            </a:r>
            <a:r>
              <a:rPr lang="en-US" sz="2800" dirty="0" smtClean="0">
                <a:solidFill>
                  <a:srgbClr val="000000"/>
                </a:solidFill>
                <a:latin typeface="Gill Sans MT"/>
                <a:cs typeface="Gill Sans MT"/>
              </a:rPr>
              <a:t>sequencing (WGS) </a:t>
            </a:r>
          </a:p>
          <a:p>
            <a:pPr algn="ctr"/>
            <a:r>
              <a:rPr lang="en-US" sz="2800" dirty="0" smtClean="0">
                <a:solidFill>
                  <a:srgbClr val="000000"/>
                </a:solidFill>
                <a:latin typeface="Gill Sans MT"/>
                <a:cs typeface="Gill Sans MT"/>
              </a:rPr>
              <a:t>of </a:t>
            </a:r>
            <a:r>
              <a:rPr lang="en-US" sz="2800" dirty="0">
                <a:solidFill>
                  <a:srgbClr val="000000"/>
                </a:solidFill>
                <a:latin typeface="Gill Sans MT"/>
                <a:cs typeface="Gill Sans MT"/>
              </a:rPr>
              <a:t>individual genomes</a:t>
            </a:r>
          </a:p>
        </p:txBody>
      </p:sp>
      <p:sp>
        <p:nvSpPr>
          <p:cNvPr id="149507" name="Text Box 3"/>
          <p:cNvSpPr txBox="1">
            <a:spLocks noChangeArrowheads="1"/>
          </p:cNvSpPr>
          <p:nvPr/>
        </p:nvSpPr>
        <p:spPr bwMode="auto">
          <a:xfrm>
            <a:off x="1600200" y="1442621"/>
            <a:ext cx="7162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000000"/>
                </a:solidFill>
                <a:latin typeface="Gill Sans MT"/>
                <a:cs typeface="Gill Sans MT"/>
              </a:rPr>
              <a:t>1. Select </a:t>
            </a:r>
            <a:r>
              <a:rPr lang="en-US" dirty="0" err="1">
                <a:solidFill>
                  <a:srgbClr val="000000"/>
                </a:solidFill>
                <a:latin typeface="Gill Sans MT"/>
                <a:cs typeface="Gill Sans MT"/>
              </a:rPr>
              <a:t>proband</a:t>
            </a:r>
            <a:r>
              <a:rPr lang="en-US" dirty="0">
                <a:solidFill>
                  <a:srgbClr val="000000"/>
                </a:solidFill>
                <a:latin typeface="Gill Sans MT"/>
                <a:cs typeface="Gill Sans MT"/>
              </a:rPr>
              <a:t>(s)</a:t>
            </a:r>
          </a:p>
          <a:p>
            <a:r>
              <a:rPr lang="en-US" dirty="0">
                <a:solidFill>
                  <a:srgbClr val="000000"/>
                </a:solidFill>
                <a:latin typeface="Gill Sans MT"/>
                <a:cs typeface="Gill Sans MT"/>
              </a:rPr>
              <a:t>2. Purify genomic DNA</a:t>
            </a:r>
          </a:p>
          <a:p>
            <a:r>
              <a:rPr lang="en-US" dirty="0">
                <a:solidFill>
                  <a:srgbClr val="000000"/>
                </a:solidFill>
                <a:latin typeface="Gill Sans MT"/>
                <a:cs typeface="Gill Sans MT"/>
              </a:rPr>
              <a:t>3. Generate paired-end library</a:t>
            </a:r>
          </a:p>
          <a:p>
            <a:r>
              <a:rPr lang="en-US" dirty="0">
                <a:solidFill>
                  <a:srgbClr val="000000"/>
                </a:solidFill>
                <a:latin typeface="Gill Sans MT"/>
                <a:cs typeface="Gill Sans MT"/>
              </a:rPr>
              <a:t>4. Design capture beads (e.g. Agilent </a:t>
            </a:r>
            <a:r>
              <a:rPr lang="en-US" dirty="0" err="1">
                <a:solidFill>
                  <a:srgbClr val="000000"/>
                </a:solidFill>
                <a:latin typeface="Gill Sans MT"/>
                <a:cs typeface="Gill Sans MT"/>
              </a:rPr>
              <a:t>SureSelect</a:t>
            </a:r>
            <a:r>
              <a:rPr lang="en-US" dirty="0">
                <a:solidFill>
                  <a:srgbClr val="000000"/>
                </a:solidFill>
                <a:latin typeface="Gill Sans MT"/>
                <a:cs typeface="Gill Sans MT"/>
              </a:rPr>
              <a:t>)</a:t>
            </a:r>
          </a:p>
          <a:p>
            <a:r>
              <a:rPr lang="en-US" dirty="0">
                <a:solidFill>
                  <a:srgbClr val="000000"/>
                </a:solidFill>
                <a:latin typeface="Gill Sans MT"/>
                <a:cs typeface="Gill Sans MT"/>
              </a:rPr>
              <a:t>5. Hybridize in solution</a:t>
            </a:r>
          </a:p>
          <a:p>
            <a:r>
              <a:rPr lang="en-US" dirty="0">
                <a:solidFill>
                  <a:srgbClr val="000000"/>
                </a:solidFill>
                <a:latin typeface="Gill Sans MT"/>
                <a:cs typeface="Gill Sans MT"/>
              </a:rPr>
              <a:t>6. Elute enriched genomic DNA</a:t>
            </a:r>
          </a:p>
          <a:p>
            <a:r>
              <a:rPr lang="en-US" dirty="0">
                <a:solidFill>
                  <a:srgbClr val="000000"/>
                </a:solidFill>
                <a:latin typeface="Gill Sans MT"/>
                <a:cs typeface="Gill Sans MT"/>
              </a:rPr>
              <a:t>7. Amplify</a:t>
            </a:r>
          </a:p>
          <a:p>
            <a:r>
              <a:rPr lang="en-US" dirty="0">
                <a:solidFill>
                  <a:srgbClr val="000000"/>
                </a:solidFill>
                <a:latin typeface="Gill Sans MT"/>
                <a:cs typeface="Gill Sans MT"/>
              </a:rPr>
              <a:t>8. Next-generation sequencing</a:t>
            </a:r>
          </a:p>
          <a:p>
            <a:r>
              <a:rPr lang="en-US" dirty="0">
                <a:solidFill>
                  <a:srgbClr val="000000"/>
                </a:solidFill>
                <a:latin typeface="Gill Sans MT"/>
                <a:cs typeface="Gill Sans MT"/>
              </a:rPr>
              <a:t>9. Align sequence to a human genome reference</a:t>
            </a:r>
          </a:p>
          <a:p>
            <a:r>
              <a:rPr lang="en-US" dirty="0">
                <a:solidFill>
                  <a:srgbClr val="000000"/>
                </a:solidFill>
                <a:latin typeface="Gill Sans MT"/>
                <a:cs typeface="Gill Sans MT"/>
              </a:rPr>
              <a:t>10. Determine coverage (e.g. 30-fold)</a:t>
            </a:r>
          </a:p>
          <a:p>
            <a:r>
              <a:rPr lang="en-US" dirty="0">
                <a:solidFill>
                  <a:srgbClr val="000000"/>
                </a:solidFill>
                <a:latin typeface="Gill Sans MT"/>
                <a:cs typeface="Gill Sans MT"/>
              </a:rPr>
              <a:t>11. Identify variants: SNPs, </a:t>
            </a:r>
            <a:r>
              <a:rPr lang="en-US" dirty="0" err="1">
                <a:solidFill>
                  <a:srgbClr val="000000"/>
                </a:solidFill>
                <a:latin typeface="Gill Sans MT"/>
                <a:cs typeface="Gill Sans MT"/>
              </a:rPr>
              <a:t>indels</a:t>
            </a:r>
            <a:r>
              <a:rPr lang="en-US" dirty="0">
                <a:solidFill>
                  <a:srgbClr val="000000"/>
                </a:solidFill>
                <a:latin typeface="Gill Sans MT"/>
                <a:cs typeface="Gill Sans MT"/>
              </a:rPr>
              <a:t> (distinguish true </a:t>
            </a:r>
            <a:r>
              <a:rPr lang="en-US" dirty="0" smtClean="0">
                <a:solidFill>
                  <a:srgbClr val="000000"/>
                </a:solidFill>
                <a:latin typeface="Gill Sans MT"/>
                <a:cs typeface="Gill Sans MT"/>
              </a:rPr>
              <a:t>	variants </a:t>
            </a:r>
            <a:r>
              <a:rPr lang="en-US" dirty="0">
                <a:solidFill>
                  <a:srgbClr val="000000"/>
                </a:solidFill>
                <a:latin typeface="Gill Sans MT"/>
                <a:cs typeface="Gill Sans MT"/>
              </a:rPr>
              <a:t>from sequencing errors</a:t>
            </a:r>
            <a:r>
              <a:rPr lang="en-US" dirty="0" smtClean="0">
                <a:solidFill>
                  <a:srgbClr val="000000"/>
                </a:solidFill>
                <a:latin typeface="Gill Sans MT"/>
                <a:cs typeface="Gill Sans MT"/>
              </a:rPr>
              <a:t>)</a:t>
            </a:r>
          </a:p>
          <a:p>
            <a:r>
              <a:rPr lang="en-US" dirty="0" smtClean="0">
                <a:solidFill>
                  <a:srgbClr val="000000"/>
                </a:solidFill>
                <a:latin typeface="Gill Sans MT"/>
                <a:cs typeface="Gill Sans MT"/>
              </a:rPr>
              <a:t>12. Prioritize variants</a:t>
            </a:r>
          </a:p>
          <a:p>
            <a:r>
              <a:rPr lang="en-US" dirty="0" smtClean="0">
                <a:solidFill>
                  <a:srgbClr val="000000"/>
                </a:solidFill>
                <a:latin typeface="Gill Sans MT"/>
                <a:cs typeface="Gill Sans MT"/>
              </a:rPr>
              <a:t>13. Validate variants</a:t>
            </a:r>
            <a:endParaRPr lang="en-US" dirty="0">
              <a:solidFill>
                <a:srgbClr val="000000"/>
              </a:solidFill>
              <a:latin typeface="Gill Sans MT"/>
              <a:cs typeface="Gill Sans MT"/>
            </a:endParaRPr>
          </a:p>
        </p:txBody>
      </p:sp>
      <p:sp>
        <p:nvSpPr>
          <p:cNvPr id="4" name="Right Brace 3"/>
          <p:cNvSpPr/>
          <p:nvPr/>
        </p:nvSpPr>
        <p:spPr>
          <a:xfrm>
            <a:off x="7467600" y="2667000"/>
            <a:ext cx="304800" cy="1371600"/>
          </a:xfrm>
          <a:prstGeom prst="rightBrace">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49509" name="Rectangle 4"/>
          <p:cNvSpPr>
            <a:spLocks noChangeArrowheads="1"/>
          </p:cNvSpPr>
          <p:nvPr/>
        </p:nvSpPr>
        <p:spPr bwMode="auto">
          <a:xfrm>
            <a:off x="7699375" y="2590800"/>
            <a:ext cx="13684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smtClean="0">
                <a:solidFill>
                  <a:srgbClr val="000000"/>
                </a:solidFill>
              </a:rPr>
              <a:t>optional; used for whole </a:t>
            </a:r>
            <a:r>
              <a:rPr lang="en-US" dirty="0" err="1" smtClean="0">
                <a:solidFill>
                  <a:srgbClr val="000000"/>
                </a:solidFill>
              </a:rPr>
              <a:t>exome</a:t>
            </a:r>
            <a:r>
              <a:rPr lang="en-US" dirty="0" smtClean="0">
                <a:solidFill>
                  <a:srgbClr val="000000"/>
                </a:solidFill>
              </a:rPr>
              <a:t> sequencing</a:t>
            </a:r>
            <a:endParaRPr lang="en-US" dirty="0">
              <a:solidFill>
                <a:srgbClr val="000000"/>
              </a:solidFill>
            </a:endParaRPr>
          </a:p>
        </p:txBody>
      </p:sp>
      <p:sp>
        <p:nvSpPr>
          <p:cNvPr id="149510" name="Line 3"/>
          <p:cNvSpPr>
            <a:spLocks noChangeShapeType="1"/>
          </p:cNvSpPr>
          <p:nvPr/>
        </p:nvSpPr>
        <p:spPr bwMode="auto">
          <a:xfrm>
            <a:off x="1676400" y="1143000"/>
            <a:ext cx="68580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extLst>
      <p:ext uri="{BB962C8B-B14F-4D97-AF65-F5344CB8AC3E}">
        <p14:creationId xmlns:p14="http://schemas.microsoft.com/office/powerpoint/2010/main" val="41321322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1295400" y="1219200"/>
            <a:ext cx="75148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000000"/>
                </a:solidFill>
                <a:latin typeface="Gill Sans MT"/>
                <a:cs typeface="Gill Sans MT"/>
              </a:rPr>
              <a:t>Overview of the process</a:t>
            </a:r>
          </a:p>
          <a:p>
            <a:r>
              <a:rPr lang="en-US" dirty="0">
                <a:solidFill>
                  <a:srgbClr val="000000"/>
                </a:solidFill>
                <a:latin typeface="Gill Sans MT"/>
                <a:cs typeface="Gill Sans MT"/>
              </a:rPr>
              <a:t>	Motivation to sequence a patient’s genome</a:t>
            </a:r>
          </a:p>
          <a:p>
            <a:r>
              <a:rPr lang="en-US" dirty="0">
                <a:solidFill>
                  <a:srgbClr val="000000"/>
                </a:solidFill>
                <a:latin typeface="Gill Sans MT"/>
                <a:cs typeface="Gill Sans MT"/>
              </a:rPr>
              <a:t>	Oversight, IRB, and informed consent</a:t>
            </a:r>
          </a:p>
          <a:p>
            <a:r>
              <a:rPr lang="en-US" dirty="0">
                <a:solidFill>
                  <a:srgbClr val="000000"/>
                </a:solidFill>
                <a:latin typeface="Gill Sans MT"/>
                <a:cs typeface="Gill Sans MT"/>
              </a:rPr>
              <a:t>	Time frame and costs</a:t>
            </a:r>
          </a:p>
          <a:p>
            <a:r>
              <a:rPr lang="en-US" dirty="0">
                <a:solidFill>
                  <a:srgbClr val="000000"/>
                </a:solidFill>
                <a:latin typeface="Gill Sans MT"/>
                <a:cs typeface="Gill Sans MT"/>
              </a:rPr>
              <a:t>	Inclusion criteria: </a:t>
            </a:r>
            <a:r>
              <a:rPr lang="en-US" dirty="0" smtClean="0">
                <a:solidFill>
                  <a:srgbClr val="000000"/>
                </a:solidFill>
                <a:latin typeface="Gill Sans MT"/>
                <a:cs typeface="Gill Sans MT"/>
              </a:rPr>
              <a:t>identifying </a:t>
            </a:r>
            <a:r>
              <a:rPr lang="en-US" dirty="0">
                <a:solidFill>
                  <a:srgbClr val="000000"/>
                </a:solidFill>
                <a:latin typeface="Gill Sans MT"/>
                <a:cs typeface="Gill Sans MT"/>
              </a:rPr>
              <a:t>appropriate patients</a:t>
            </a:r>
          </a:p>
          <a:p>
            <a:r>
              <a:rPr lang="en-US" dirty="0">
                <a:solidFill>
                  <a:srgbClr val="000000"/>
                </a:solidFill>
                <a:latin typeface="Gill Sans MT"/>
                <a:cs typeface="Gill Sans MT"/>
              </a:rPr>
              <a:t>	Exclusion criteria: whose genome not to sequence</a:t>
            </a:r>
          </a:p>
          <a:p>
            <a:r>
              <a:rPr lang="en-US" dirty="0">
                <a:solidFill>
                  <a:srgbClr val="000000"/>
                </a:solidFill>
                <a:latin typeface="Gill Sans MT"/>
                <a:cs typeface="Gill Sans MT"/>
              </a:rPr>
              <a:t>Data acquisition</a:t>
            </a:r>
          </a:p>
          <a:p>
            <a:r>
              <a:rPr lang="en-US" dirty="0">
                <a:solidFill>
                  <a:srgbClr val="000000"/>
                </a:solidFill>
                <a:latin typeface="Gill Sans MT"/>
                <a:cs typeface="Gill Sans MT"/>
              </a:rPr>
              <a:t>	Informed consent, blood, and saliva</a:t>
            </a:r>
          </a:p>
          <a:p>
            <a:r>
              <a:rPr lang="en-US" dirty="0">
                <a:solidFill>
                  <a:srgbClr val="000000"/>
                </a:solidFill>
                <a:latin typeface="Gill Sans MT"/>
                <a:cs typeface="Gill Sans MT"/>
              </a:rPr>
              <a:t>	Obtaining whole genome sequence: the technology</a:t>
            </a:r>
          </a:p>
          <a:p>
            <a:r>
              <a:rPr lang="en-US" dirty="0">
                <a:solidFill>
                  <a:srgbClr val="000000"/>
                </a:solidFill>
                <a:latin typeface="Gill Sans MT"/>
                <a:cs typeface="Gill Sans MT"/>
              </a:rPr>
              <a:t>	The deliverables: catalogs of genetic variants</a:t>
            </a:r>
          </a:p>
          <a:p>
            <a:r>
              <a:rPr lang="en-US" dirty="0">
                <a:solidFill>
                  <a:srgbClr val="000000"/>
                </a:solidFill>
                <a:latin typeface="Gill Sans MT"/>
                <a:cs typeface="Gill Sans MT"/>
              </a:rPr>
              <a:t>Data interpretation</a:t>
            </a:r>
          </a:p>
          <a:p>
            <a:r>
              <a:rPr lang="en-US" dirty="0">
                <a:solidFill>
                  <a:srgbClr val="000000"/>
                </a:solidFill>
                <a:latin typeface="Gill Sans MT"/>
                <a:cs typeface="Gill Sans MT"/>
              </a:rPr>
              <a:t>	Identifying candidate genes</a:t>
            </a:r>
          </a:p>
          <a:p>
            <a:r>
              <a:rPr lang="en-US" dirty="0">
                <a:solidFill>
                  <a:srgbClr val="000000"/>
                </a:solidFill>
                <a:latin typeface="Gill Sans MT"/>
                <a:cs typeface="Gill Sans MT"/>
              </a:rPr>
              <a:t>	Validation</a:t>
            </a:r>
          </a:p>
        </p:txBody>
      </p:sp>
      <p:sp>
        <p:nvSpPr>
          <p:cNvPr id="160771" name="Rectangle 3"/>
          <p:cNvSpPr>
            <a:spLocks noChangeArrowheads="1"/>
          </p:cNvSpPr>
          <p:nvPr/>
        </p:nvSpPr>
        <p:spPr bwMode="auto">
          <a:xfrm>
            <a:off x="1767689" y="152400"/>
            <a:ext cx="66143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800" dirty="0" smtClean="0">
                <a:solidFill>
                  <a:srgbClr val="000000"/>
                </a:solidFill>
                <a:latin typeface="Gill Sans MT"/>
                <a:cs typeface="Gill Sans MT"/>
              </a:rPr>
              <a:t>Broad clinical workflow for WGS of </a:t>
            </a:r>
            <a:r>
              <a:rPr lang="en-US" sz="2800" dirty="0">
                <a:solidFill>
                  <a:srgbClr val="000000"/>
                </a:solidFill>
                <a:latin typeface="Gill Sans MT"/>
                <a:cs typeface="Gill Sans MT"/>
              </a:rPr>
              <a:t>patients</a:t>
            </a:r>
          </a:p>
        </p:txBody>
      </p:sp>
      <p:sp>
        <p:nvSpPr>
          <p:cNvPr id="160772" name="Line 4"/>
          <p:cNvSpPr>
            <a:spLocks noChangeShapeType="1"/>
          </p:cNvSpPr>
          <p:nvPr/>
        </p:nvSpPr>
        <p:spPr bwMode="auto">
          <a:xfrm>
            <a:off x="1676400" y="838200"/>
            <a:ext cx="68580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3629848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18" t="16176" r="31400" b="12324"/>
          <a:stretch/>
        </p:blipFill>
        <p:spPr bwMode="auto">
          <a:xfrm>
            <a:off x="1828800" y="754196"/>
            <a:ext cx="6019800" cy="607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71600" y="76200"/>
            <a:ext cx="7086600" cy="523220"/>
          </a:xfrm>
          <a:prstGeom prst="rect">
            <a:avLst/>
          </a:prstGeom>
          <a:noFill/>
        </p:spPr>
        <p:txBody>
          <a:bodyPr wrap="square" rtlCol="0">
            <a:spAutoFit/>
          </a:bodyPr>
          <a:lstStyle/>
          <a:p>
            <a:pPr algn="ctr"/>
            <a:r>
              <a:rPr lang="en-US" sz="2800" dirty="0" smtClean="0"/>
              <a:t>Next-generation sequencing workflow</a:t>
            </a:r>
            <a:endParaRPr lang="en-US" sz="2800" dirty="0"/>
          </a:p>
        </p:txBody>
      </p:sp>
      <p:sp>
        <p:nvSpPr>
          <p:cNvPr id="4" name="TextBox 3"/>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388</a:t>
            </a:r>
            <a:endParaRPr lang="en-US" dirty="0">
              <a:solidFill>
                <a:schemeClr val="bg1">
                  <a:lumMod val="50000"/>
                </a:schemeClr>
              </a:solidFill>
            </a:endParaRPr>
          </a:p>
        </p:txBody>
      </p:sp>
    </p:spTree>
    <p:extLst>
      <p:ext uri="{BB962C8B-B14F-4D97-AF65-F5344CB8AC3E}">
        <p14:creationId xmlns:p14="http://schemas.microsoft.com/office/powerpoint/2010/main" val="192730813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563" y="1317625"/>
            <a:ext cx="4465637" cy="548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152400"/>
            <a:ext cx="7086600" cy="954107"/>
          </a:xfrm>
          <a:prstGeom prst="rect">
            <a:avLst/>
          </a:prstGeom>
          <a:noFill/>
        </p:spPr>
        <p:txBody>
          <a:bodyPr wrap="square" rtlCol="0">
            <a:spAutoFit/>
          </a:bodyPr>
          <a:lstStyle/>
          <a:p>
            <a:pPr algn="ctr"/>
            <a:r>
              <a:rPr lang="en-US" sz="2800" dirty="0" smtClean="0"/>
              <a:t>Genome Analysis Toolkit (GATK) workflow</a:t>
            </a:r>
          </a:p>
          <a:p>
            <a:pPr algn="ctr"/>
            <a:r>
              <a:rPr lang="en-US" sz="2800" dirty="0" smtClean="0"/>
              <a:t>Phase I: data processing</a:t>
            </a:r>
            <a:endParaRPr lang="en-US" sz="2800" dirty="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389</a:t>
            </a:r>
            <a:endParaRPr lang="en-US" dirty="0">
              <a:solidFill>
                <a:schemeClr val="bg1">
                  <a:lumMod val="50000"/>
                </a:schemeClr>
              </a:solidFill>
            </a:endParaRPr>
          </a:p>
        </p:txBody>
      </p:sp>
    </p:spTree>
    <p:extLst>
      <p:ext uri="{BB962C8B-B14F-4D97-AF65-F5344CB8AC3E}">
        <p14:creationId xmlns:p14="http://schemas.microsoft.com/office/powerpoint/2010/main" val="4748675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447800" y="990600"/>
            <a:ext cx="7010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dirty="0" smtClean="0">
                <a:solidFill>
                  <a:srgbClr val="2F2B20"/>
                </a:solidFill>
                <a:latin typeface="Gill Sans MT"/>
                <a:cs typeface="Gill Sans MT"/>
              </a:rPr>
              <a:t>We currently obtain whole genome sequences at 30x to 50x depth of coverage. For a typical individual:</a:t>
            </a:r>
          </a:p>
          <a:p>
            <a:endParaRPr lang="en-US" altLang="en-US" dirty="0" smtClean="0">
              <a:solidFill>
                <a:srgbClr val="2F2B20"/>
              </a:solidFill>
              <a:latin typeface="Gill Sans MT"/>
              <a:cs typeface="Gill Sans MT"/>
            </a:endParaRPr>
          </a:p>
          <a:p>
            <a:pPr marL="342900" indent="-342900">
              <a:buFont typeface="Wingdings" panose="05000000000000000000" pitchFamily="2" charset="2"/>
              <a:buChar char="§"/>
            </a:pPr>
            <a:r>
              <a:rPr lang="en-US" altLang="en-US" dirty="0" smtClean="0">
                <a:solidFill>
                  <a:srgbClr val="2F2B20"/>
                </a:solidFill>
                <a:latin typeface="Gill Sans MT"/>
                <a:cs typeface="Gill Sans MT"/>
              </a:rPr>
              <a:t>2.8 billion base pairs are sequenced</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~3-4 million single nucleotide variants</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~600,000 insertions/deletions (</a:t>
            </a:r>
            <a:r>
              <a:rPr lang="en-US" altLang="en-US" dirty="0" err="1" smtClean="0">
                <a:solidFill>
                  <a:srgbClr val="2F2B20"/>
                </a:solidFill>
                <a:latin typeface="Gill Sans MT"/>
                <a:cs typeface="Gill Sans MT"/>
              </a:rPr>
              <a:t>indels</a:t>
            </a:r>
            <a:r>
              <a:rPr lang="en-US" altLang="en-US" dirty="0" smtClean="0">
                <a:solidFill>
                  <a:srgbClr val="2F2B20"/>
                </a:solidFill>
                <a:latin typeface="Gill Sans MT"/>
                <a:cs typeface="Gill Sans MT"/>
              </a:rPr>
              <a:t>)</a:t>
            </a:r>
          </a:p>
          <a:p>
            <a:pPr marL="342900" indent="-342900">
              <a:buFont typeface="Wingdings" panose="05000000000000000000" pitchFamily="2" charset="2"/>
              <a:buChar char="§"/>
            </a:pPr>
            <a:r>
              <a:rPr lang="en-US" altLang="en-US" dirty="0">
                <a:solidFill>
                  <a:srgbClr val="2F2B20"/>
                </a:solidFill>
                <a:latin typeface="Gill Sans MT"/>
                <a:cs typeface="Gill Sans MT"/>
              </a:rPr>
              <a:t>C</a:t>
            </a:r>
            <a:r>
              <a:rPr lang="en-US" altLang="en-US" dirty="0" smtClean="0">
                <a:solidFill>
                  <a:srgbClr val="2F2B20"/>
                </a:solidFill>
                <a:latin typeface="Gill Sans MT"/>
                <a:cs typeface="Gill Sans MT"/>
              </a:rPr>
              <a:t>ost (research basis) is &lt;$2000 per genome</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We try to sequence mother/father/child trios</a:t>
            </a:r>
          </a:p>
        </p:txBody>
      </p:sp>
      <p:sp>
        <p:nvSpPr>
          <p:cNvPr id="13315" name="Text Box 3"/>
          <p:cNvSpPr txBox="1">
            <a:spLocks noChangeArrowheads="1"/>
          </p:cNvSpPr>
          <p:nvPr/>
        </p:nvSpPr>
        <p:spPr bwMode="auto">
          <a:xfrm>
            <a:off x="2568388" y="101025"/>
            <a:ext cx="47468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dirty="0" smtClean="0">
                <a:solidFill>
                  <a:srgbClr val="2F2B20"/>
                </a:solidFill>
                <a:latin typeface="Gill Sans MT"/>
                <a:cs typeface="Gill Sans MT"/>
              </a:rPr>
              <a:t>Human genome sequencing</a:t>
            </a:r>
          </a:p>
        </p:txBody>
      </p:sp>
      <p:sp>
        <p:nvSpPr>
          <p:cNvPr id="13316" name="Line 4"/>
          <p:cNvSpPr>
            <a:spLocks noChangeShapeType="1"/>
          </p:cNvSpPr>
          <p:nvPr/>
        </p:nvSpPr>
        <p:spPr bwMode="auto">
          <a:xfrm>
            <a:off x="1066800" y="838200"/>
            <a:ext cx="769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endParaRPr lang="en-US" smtClean="0">
              <a:solidFill>
                <a:srgbClr val="2F2B20"/>
              </a:solidFill>
            </a:endParaRPr>
          </a:p>
        </p:txBody>
      </p:sp>
    </p:spTree>
    <p:extLst>
      <p:ext uri="{BB962C8B-B14F-4D97-AF65-F5344CB8AC3E}">
        <p14:creationId xmlns:p14="http://schemas.microsoft.com/office/powerpoint/2010/main" val="248474794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52400"/>
            <a:ext cx="7086600" cy="954107"/>
          </a:xfrm>
          <a:prstGeom prst="rect">
            <a:avLst/>
          </a:prstGeom>
          <a:noFill/>
        </p:spPr>
        <p:txBody>
          <a:bodyPr wrap="square" rtlCol="0">
            <a:spAutoFit/>
          </a:bodyPr>
          <a:lstStyle/>
          <a:p>
            <a:pPr algn="ctr"/>
            <a:r>
              <a:rPr lang="en-US" sz="2800" dirty="0" smtClean="0"/>
              <a:t>Genome Analysis Toolkit (GATK) workflow</a:t>
            </a:r>
          </a:p>
          <a:p>
            <a:pPr algn="ctr"/>
            <a:r>
              <a:rPr lang="en-US" sz="2800" dirty="0" smtClean="0"/>
              <a:t>Phase II: variant discovery and genotyping</a:t>
            </a:r>
            <a:endParaRPr lang="en-US" sz="28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923" y="2057400"/>
            <a:ext cx="7615477" cy="312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389</a:t>
            </a:r>
            <a:endParaRPr lang="en-US" dirty="0">
              <a:solidFill>
                <a:schemeClr val="bg1">
                  <a:lumMod val="50000"/>
                </a:schemeClr>
              </a:solidFill>
            </a:endParaRPr>
          </a:p>
        </p:txBody>
      </p:sp>
    </p:spTree>
    <p:extLst>
      <p:ext uri="{BB962C8B-B14F-4D97-AF65-F5344CB8AC3E}">
        <p14:creationId xmlns:p14="http://schemas.microsoft.com/office/powerpoint/2010/main" val="172460248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52400"/>
            <a:ext cx="7086600" cy="954107"/>
          </a:xfrm>
          <a:prstGeom prst="rect">
            <a:avLst/>
          </a:prstGeom>
          <a:noFill/>
        </p:spPr>
        <p:txBody>
          <a:bodyPr wrap="square" rtlCol="0">
            <a:spAutoFit/>
          </a:bodyPr>
          <a:lstStyle/>
          <a:p>
            <a:pPr algn="ctr"/>
            <a:r>
              <a:rPr lang="en-US" sz="2800" dirty="0" smtClean="0"/>
              <a:t>Genome Analysis Toolkit (GATK) workflow</a:t>
            </a:r>
          </a:p>
          <a:p>
            <a:pPr algn="ctr"/>
            <a:r>
              <a:rPr lang="en-US" sz="2800" dirty="0" smtClean="0"/>
              <a:t>Phase III: integrative analysis</a:t>
            </a:r>
            <a:endParaRPr lang="en-US"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63738"/>
            <a:ext cx="7313809" cy="4215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389</a:t>
            </a:r>
            <a:endParaRPr lang="en-US" dirty="0">
              <a:solidFill>
                <a:schemeClr val="bg1">
                  <a:lumMod val="50000"/>
                </a:schemeClr>
              </a:solidFill>
            </a:endParaRPr>
          </a:p>
        </p:txBody>
      </p:sp>
    </p:spTree>
    <p:extLst>
      <p:ext uri="{BB962C8B-B14F-4D97-AF65-F5344CB8AC3E}">
        <p14:creationId xmlns:p14="http://schemas.microsoft.com/office/powerpoint/2010/main" val="187813678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4114800"/>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78550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048000" y="304800"/>
            <a:ext cx="304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FASTQ format</a:t>
            </a:r>
            <a:endParaRPr lang="en-US" sz="2800" dirty="0">
              <a:solidFill>
                <a:srgbClr val="000000"/>
              </a:solidFill>
              <a:latin typeface="+mn-lt"/>
            </a:endParaRPr>
          </a:p>
        </p:txBody>
      </p:sp>
      <p:sp>
        <p:nvSpPr>
          <p:cNvPr id="134147" name="Line 3"/>
          <p:cNvSpPr>
            <a:spLocks noChangeShapeType="1"/>
          </p:cNvSpPr>
          <p:nvPr/>
        </p:nvSpPr>
        <p:spPr bwMode="auto">
          <a:xfrm>
            <a:off x="1600200" y="1066800"/>
            <a:ext cx="69342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1371600" y="1524000"/>
            <a:ext cx="7467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000000"/>
                </a:solidFill>
                <a:latin typeface="+mn-lt"/>
              </a:rPr>
              <a:t>The FASTQ format stores DNA sequence data as well as associated Phred quality scores of each base.</a:t>
            </a:r>
            <a:endParaRPr lang="en-US" dirty="0">
              <a:solidFill>
                <a:srgbClr val="000000"/>
              </a:solidFill>
              <a:latin typeface="+mn-l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133" t="61396" r="48177" b="10969"/>
          <a:stretch/>
        </p:blipFill>
        <p:spPr bwMode="auto">
          <a:xfrm>
            <a:off x="1066800" y="2667000"/>
            <a:ext cx="387677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eft Arrow 7"/>
          <p:cNvSpPr/>
          <p:nvPr/>
        </p:nvSpPr>
        <p:spPr>
          <a:xfrm>
            <a:off x="4629150" y="2952750"/>
            <a:ext cx="1304829" cy="457200"/>
          </a:xfrm>
          <a:prstGeom prst="leftArrow">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0" name="TextBox 9"/>
          <p:cNvSpPr txBox="1"/>
          <p:nvPr/>
        </p:nvSpPr>
        <p:spPr>
          <a:xfrm>
            <a:off x="6134100" y="2910185"/>
            <a:ext cx="1619250" cy="461665"/>
          </a:xfrm>
          <a:prstGeom prst="rect">
            <a:avLst/>
          </a:prstGeom>
          <a:noFill/>
        </p:spPr>
        <p:txBody>
          <a:bodyPr wrap="square" rtlCol="0">
            <a:spAutoFit/>
          </a:bodyPr>
          <a:lstStyle/>
          <a:p>
            <a:r>
              <a:rPr lang="en-US" sz="2400" dirty="0" smtClean="0">
                <a:solidFill>
                  <a:srgbClr val="000000"/>
                </a:solidFill>
              </a:rPr>
              <a:t>DNA read</a:t>
            </a:r>
            <a:endParaRPr lang="en-US" sz="2400" dirty="0">
              <a:solidFill>
                <a:srgbClr val="000000"/>
              </a:solidFill>
            </a:endParaRPr>
          </a:p>
        </p:txBody>
      </p:sp>
      <p:sp>
        <p:nvSpPr>
          <p:cNvPr id="11" name="TextBox 10"/>
          <p:cNvSpPr txBox="1"/>
          <p:nvPr/>
        </p:nvSpPr>
        <p:spPr>
          <a:xfrm>
            <a:off x="6153150" y="3500735"/>
            <a:ext cx="2457450" cy="461665"/>
          </a:xfrm>
          <a:prstGeom prst="rect">
            <a:avLst/>
          </a:prstGeom>
          <a:noFill/>
        </p:spPr>
        <p:txBody>
          <a:bodyPr wrap="square" rtlCol="0">
            <a:spAutoFit/>
          </a:bodyPr>
          <a:lstStyle/>
          <a:p>
            <a:r>
              <a:rPr lang="en-US" sz="2400" dirty="0" smtClean="0">
                <a:solidFill>
                  <a:srgbClr val="000000"/>
                </a:solidFill>
              </a:rPr>
              <a:t>Base quality score</a:t>
            </a:r>
            <a:endParaRPr lang="en-US" sz="2400" dirty="0">
              <a:solidFill>
                <a:srgbClr val="000000"/>
              </a:solidFill>
            </a:endParaRPr>
          </a:p>
        </p:txBody>
      </p:sp>
      <p:cxnSp>
        <p:nvCxnSpPr>
          <p:cNvPr id="12" name="Straight Connector 11"/>
          <p:cNvCxnSpPr/>
          <p:nvPr/>
        </p:nvCxnSpPr>
        <p:spPr>
          <a:xfrm>
            <a:off x="1066800" y="3886200"/>
            <a:ext cx="38767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Arrow 8"/>
          <p:cNvSpPr/>
          <p:nvPr/>
        </p:nvSpPr>
        <p:spPr>
          <a:xfrm>
            <a:off x="4638771" y="3543300"/>
            <a:ext cx="1304829" cy="457200"/>
          </a:xfrm>
          <a:prstGeom prst="leftArrow">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24001178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76200"/>
            <a:ext cx="5107028"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26228" y="152400"/>
            <a:ext cx="2741572" cy="4708981"/>
          </a:xfrm>
          <a:prstGeom prst="rect">
            <a:avLst/>
          </a:prstGeom>
          <a:noFill/>
        </p:spPr>
        <p:txBody>
          <a:bodyPr wrap="square" rtlCol="0">
            <a:spAutoFit/>
          </a:bodyPr>
          <a:lstStyle/>
          <a:p>
            <a:r>
              <a:rPr lang="en-US" sz="2800" dirty="0" smtClean="0"/>
              <a:t>FASTQ quality scores use ASCII </a:t>
            </a:r>
            <a:r>
              <a:rPr lang="en-US" sz="2800" dirty="0" smtClean="0"/>
              <a:t>characters</a:t>
            </a:r>
          </a:p>
          <a:p>
            <a:endParaRPr lang="en-US" sz="2400" dirty="0" smtClean="0"/>
          </a:p>
          <a:p>
            <a:endParaRPr lang="en-US" sz="2400" dirty="0"/>
          </a:p>
          <a:p>
            <a:endParaRPr lang="en-US" sz="2400" dirty="0" smtClean="0"/>
          </a:p>
          <a:p>
            <a:endParaRPr lang="en-US" sz="2400" dirty="0"/>
          </a:p>
          <a:p>
            <a:r>
              <a:rPr lang="en-US" sz="2400" dirty="0" smtClean="0"/>
              <a:t>…relating </a:t>
            </a:r>
            <a:r>
              <a:rPr lang="en-US" sz="2400" dirty="0" smtClean="0"/>
              <a:t>quality scores (e.g. Q30 for 1 in 10</a:t>
            </a:r>
            <a:r>
              <a:rPr lang="en-US" sz="2400" baseline="30000" dirty="0" smtClean="0"/>
              <a:t>-3</a:t>
            </a:r>
            <a:r>
              <a:rPr lang="en-US" sz="2400" dirty="0" smtClean="0"/>
              <a:t> error rate) to a compact, one character symbol</a:t>
            </a:r>
            <a:endParaRPr lang="en-US" sz="2400" dirty="0"/>
          </a:p>
        </p:txBody>
      </p:sp>
      <p:sp>
        <p:nvSpPr>
          <p:cNvPr id="4" name="TextBox 3"/>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-8</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392</a:t>
            </a:r>
            <a:endParaRPr lang="en-US" dirty="0">
              <a:solidFill>
                <a:schemeClr val="bg1">
                  <a:lumMod val="50000"/>
                </a:schemeClr>
              </a:solidFill>
            </a:endParaRPr>
          </a:p>
        </p:txBody>
      </p:sp>
      <p:sp>
        <p:nvSpPr>
          <p:cNvPr id="5" name="TextBox 4"/>
          <p:cNvSpPr txBox="1"/>
          <p:nvPr/>
        </p:nvSpPr>
        <p:spPr>
          <a:xfrm>
            <a:off x="1066800" y="5790759"/>
            <a:ext cx="7848600" cy="991041"/>
          </a:xfrm>
          <a:prstGeom prst="rect">
            <a:avLst/>
          </a:prstGeom>
          <a:noFill/>
          <a:ln>
            <a:solidFill>
              <a:srgbClr val="000000"/>
            </a:solidFill>
          </a:ln>
        </p:spPr>
        <p:txBody>
          <a:bodyPr wrap="square" rtlCol="0">
            <a:spAutoFit/>
          </a:bodyPr>
          <a:lstStyle/>
          <a:p>
            <a:pPr>
              <a:lnSpc>
                <a:spcPct val="80000"/>
              </a:lnSpc>
            </a:pPr>
            <a:r>
              <a:rPr lang="en-US" sz="2400" dirty="0" smtClean="0"/>
              <a:t>You </a:t>
            </a:r>
            <a:r>
              <a:rPr lang="en-US" sz="2400" dirty="0" smtClean="0"/>
              <a:t>do not need to learn the one character symbols, but you </a:t>
            </a:r>
            <a:r>
              <a:rPr lang="en-US" sz="2400" dirty="0" smtClean="0"/>
              <a:t>should know the importance of base </a:t>
            </a:r>
            <a:r>
              <a:rPr lang="en-US" sz="2400" dirty="0" smtClean="0"/>
              <a:t>quality scores </a:t>
            </a:r>
            <a:r>
              <a:rPr lang="en-US" sz="2400" dirty="0" smtClean="0"/>
              <a:t>in </a:t>
            </a:r>
            <a:r>
              <a:rPr lang="en-US" sz="2400" dirty="0" smtClean="0"/>
              <a:t>sequence analysis.</a:t>
            </a:r>
            <a:endParaRPr lang="en-US" sz="2400" dirty="0"/>
          </a:p>
        </p:txBody>
      </p:sp>
    </p:spTree>
    <p:extLst>
      <p:ext uri="{BB962C8B-B14F-4D97-AF65-F5344CB8AC3E}">
        <p14:creationId xmlns:p14="http://schemas.microsoft.com/office/powerpoint/2010/main" val="4748675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04800" y="3048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FASTQ format: Phred scores define quality</a:t>
            </a:r>
            <a:endParaRPr lang="en-US" sz="2800" dirty="0">
              <a:solidFill>
                <a:srgbClr val="000000"/>
              </a:solidFill>
              <a:latin typeface="+mn-lt"/>
            </a:endParaRPr>
          </a:p>
        </p:txBody>
      </p:sp>
      <p:sp>
        <p:nvSpPr>
          <p:cNvPr id="134147" name="Line 3"/>
          <p:cNvSpPr>
            <a:spLocks noChangeShapeType="1"/>
          </p:cNvSpPr>
          <p:nvPr/>
        </p:nvSpPr>
        <p:spPr bwMode="auto">
          <a:xfrm>
            <a:off x="1600200" y="1066800"/>
            <a:ext cx="69342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1295400" y="1524000"/>
            <a:ext cx="701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000000"/>
                </a:solidFill>
                <a:latin typeface="+mn-lt"/>
              </a:rPr>
              <a:t>The FASTQ format stores DNA sequence data as well as associated Phred quality scores of each base.</a:t>
            </a:r>
          </a:p>
          <a:p>
            <a:endParaRPr lang="en-US" dirty="0">
              <a:solidFill>
                <a:srgbClr val="000000"/>
              </a:solidFill>
              <a:latin typeface="+mn-lt"/>
            </a:endParaRPr>
          </a:p>
          <a:p>
            <a:endParaRPr lang="en-US" dirty="0">
              <a:solidFill>
                <a:srgbClr val="00000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715477505"/>
              </p:ext>
            </p:extLst>
          </p:nvPr>
        </p:nvGraphicFramePr>
        <p:xfrm>
          <a:off x="304801" y="3962400"/>
          <a:ext cx="8513837" cy="2494280"/>
        </p:xfrm>
        <a:graphic>
          <a:graphicData uri="http://schemas.openxmlformats.org/drawingml/2006/table">
            <a:tbl>
              <a:tblPr firstRow="1" bandRow="1">
                <a:tableStyleId>{5C22544A-7EE6-4342-B048-85BDC9FD1C3A}</a:tableStyleId>
              </a:tblPr>
              <a:tblGrid>
                <a:gridCol w="2681341"/>
                <a:gridCol w="2916248"/>
                <a:gridCol w="2916248"/>
              </a:tblGrid>
              <a:tr h="370840">
                <a:tc>
                  <a:txBody>
                    <a:bodyPr/>
                    <a:lstStyle/>
                    <a:p>
                      <a:r>
                        <a:rPr lang="en-US" dirty="0" smtClean="0">
                          <a:solidFill>
                            <a:schemeClr val="tx1"/>
                          </a:solidFill>
                        </a:rPr>
                        <a:t>Phred quality score</a:t>
                      </a:r>
                      <a:endParaRPr lang="en-US" dirty="0">
                        <a:solidFill>
                          <a:schemeClr val="tx1"/>
                        </a:solidFill>
                      </a:endParaRPr>
                    </a:p>
                  </a:txBody>
                  <a:tcPr/>
                </a:tc>
                <a:tc>
                  <a:txBody>
                    <a:bodyPr/>
                    <a:lstStyle/>
                    <a:p>
                      <a:r>
                        <a:rPr lang="en-US" dirty="0" smtClean="0">
                          <a:solidFill>
                            <a:schemeClr val="tx1"/>
                          </a:solidFill>
                        </a:rPr>
                        <a:t>Probability of incorrect base call</a:t>
                      </a:r>
                      <a:endParaRPr lang="en-US" dirty="0">
                        <a:solidFill>
                          <a:schemeClr val="tx1"/>
                        </a:solidFill>
                      </a:endParaRPr>
                    </a:p>
                  </a:txBody>
                  <a:tcPr/>
                </a:tc>
                <a:tc>
                  <a:txBody>
                    <a:bodyPr/>
                    <a:lstStyle/>
                    <a:p>
                      <a:r>
                        <a:rPr lang="en-US" dirty="0" smtClean="0">
                          <a:solidFill>
                            <a:schemeClr val="tx1"/>
                          </a:solidFill>
                        </a:rPr>
                        <a:t>Base call accuracy</a:t>
                      </a:r>
                      <a:endParaRPr lang="en-US" dirty="0">
                        <a:solidFill>
                          <a:schemeClr val="tx1"/>
                        </a:solidFill>
                      </a:endParaRPr>
                    </a:p>
                  </a:txBody>
                  <a:tcPr/>
                </a:tc>
              </a:tr>
              <a:tr h="370840">
                <a:tc>
                  <a:txBody>
                    <a:bodyPr/>
                    <a:lstStyle/>
                    <a:p>
                      <a:r>
                        <a:rPr lang="en-US" dirty="0" smtClean="0"/>
                        <a:t>10</a:t>
                      </a:r>
                      <a:endParaRPr lang="en-US" dirty="0"/>
                    </a:p>
                  </a:txBody>
                  <a:tcPr/>
                </a:tc>
                <a:tc>
                  <a:txBody>
                    <a:bodyPr/>
                    <a:lstStyle/>
                    <a:p>
                      <a:r>
                        <a:rPr lang="en-US" dirty="0" smtClean="0"/>
                        <a:t>1 in 10</a:t>
                      </a:r>
                      <a:endParaRPr lang="en-US" dirty="0"/>
                    </a:p>
                  </a:txBody>
                  <a:tcPr/>
                </a:tc>
                <a:tc>
                  <a:txBody>
                    <a:bodyPr/>
                    <a:lstStyle/>
                    <a:p>
                      <a:r>
                        <a:rPr lang="en-US" dirty="0" smtClean="0"/>
                        <a:t>90%</a:t>
                      </a:r>
                      <a:endParaRPr lang="en-US" dirty="0"/>
                    </a:p>
                  </a:txBody>
                  <a:tcPr/>
                </a:tc>
              </a:tr>
              <a:tr h="370840">
                <a:tc>
                  <a:txBody>
                    <a:bodyPr/>
                    <a:lstStyle/>
                    <a:p>
                      <a:r>
                        <a:rPr lang="en-US" dirty="0" smtClean="0"/>
                        <a:t>20</a:t>
                      </a:r>
                      <a:endParaRPr lang="en-US" dirty="0"/>
                    </a:p>
                  </a:txBody>
                  <a:tcPr/>
                </a:tc>
                <a:tc>
                  <a:txBody>
                    <a:bodyPr/>
                    <a:lstStyle/>
                    <a:p>
                      <a:r>
                        <a:rPr lang="en-US" dirty="0" smtClean="0"/>
                        <a:t>1 in 100</a:t>
                      </a:r>
                      <a:endParaRPr lang="en-US" dirty="0"/>
                    </a:p>
                  </a:txBody>
                  <a:tcPr/>
                </a:tc>
                <a:tc>
                  <a:txBody>
                    <a:bodyPr/>
                    <a:lstStyle/>
                    <a:p>
                      <a:r>
                        <a:rPr lang="en-US" dirty="0" smtClean="0"/>
                        <a:t>99%</a:t>
                      </a:r>
                      <a:endParaRPr lang="en-US" dirty="0"/>
                    </a:p>
                  </a:txBody>
                  <a:tcPr/>
                </a:tc>
              </a:tr>
              <a:tr h="370840">
                <a:tc>
                  <a:txBody>
                    <a:bodyPr/>
                    <a:lstStyle/>
                    <a:p>
                      <a:r>
                        <a:rPr lang="en-US" dirty="0" smtClean="0"/>
                        <a:t>30</a:t>
                      </a:r>
                      <a:endParaRPr lang="en-US" dirty="0"/>
                    </a:p>
                  </a:txBody>
                  <a:tcPr/>
                </a:tc>
                <a:tc>
                  <a:txBody>
                    <a:bodyPr/>
                    <a:lstStyle/>
                    <a:p>
                      <a:r>
                        <a:rPr lang="en-US" dirty="0" smtClean="0"/>
                        <a:t>1 in 1,000</a:t>
                      </a:r>
                      <a:endParaRPr lang="en-US" dirty="0"/>
                    </a:p>
                  </a:txBody>
                  <a:tcPr/>
                </a:tc>
                <a:tc>
                  <a:txBody>
                    <a:bodyPr/>
                    <a:lstStyle/>
                    <a:p>
                      <a:r>
                        <a:rPr lang="en-US" dirty="0" smtClean="0"/>
                        <a:t>99.9%</a:t>
                      </a:r>
                      <a:endParaRPr lang="en-US" dirty="0"/>
                    </a:p>
                  </a:txBody>
                  <a:tcPr/>
                </a:tc>
              </a:tr>
              <a:tr h="370840">
                <a:tc>
                  <a:txBody>
                    <a:bodyPr/>
                    <a:lstStyle/>
                    <a:p>
                      <a:r>
                        <a:rPr lang="en-US" dirty="0" smtClean="0"/>
                        <a:t>40</a:t>
                      </a:r>
                      <a:endParaRPr lang="en-US" dirty="0"/>
                    </a:p>
                  </a:txBody>
                  <a:tcPr/>
                </a:tc>
                <a:tc>
                  <a:txBody>
                    <a:bodyPr/>
                    <a:lstStyle/>
                    <a:p>
                      <a:r>
                        <a:rPr lang="en-US" dirty="0" smtClean="0"/>
                        <a:t>1 in 10,000</a:t>
                      </a:r>
                      <a:endParaRPr lang="en-US" dirty="0"/>
                    </a:p>
                  </a:txBody>
                  <a:tcPr/>
                </a:tc>
                <a:tc>
                  <a:txBody>
                    <a:bodyPr/>
                    <a:lstStyle/>
                    <a:p>
                      <a:r>
                        <a:rPr lang="en-US" dirty="0" smtClean="0"/>
                        <a:t>99.99%</a:t>
                      </a:r>
                      <a:endParaRPr lang="en-US" dirty="0"/>
                    </a:p>
                  </a:txBody>
                  <a:tcPr/>
                </a:tc>
              </a:tr>
              <a:tr h="370840">
                <a:tc>
                  <a:txBody>
                    <a:bodyPr/>
                    <a:lstStyle/>
                    <a:p>
                      <a:r>
                        <a:rPr lang="en-US" dirty="0" smtClean="0"/>
                        <a:t>50</a:t>
                      </a:r>
                      <a:endParaRPr lang="en-US" dirty="0"/>
                    </a:p>
                  </a:txBody>
                  <a:tcPr/>
                </a:tc>
                <a:tc>
                  <a:txBody>
                    <a:bodyPr/>
                    <a:lstStyle/>
                    <a:p>
                      <a:r>
                        <a:rPr lang="en-US" dirty="0" smtClean="0"/>
                        <a:t>1 in 100,000</a:t>
                      </a:r>
                      <a:endParaRPr lang="en-US" dirty="0"/>
                    </a:p>
                  </a:txBody>
                  <a:tcPr/>
                </a:tc>
                <a:tc>
                  <a:txBody>
                    <a:bodyPr/>
                    <a:lstStyle/>
                    <a:p>
                      <a:r>
                        <a:rPr lang="en-US" dirty="0" smtClean="0"/>
                        <a:t>99.999%</a:t>
                      </a:r>
                      <a:endParaRPr lang="en-US" dirty="0"/>
                    </a:p>
                  </a:txBody>
                  <a:tcPr/>
                </a:tc>
              </a:tr>
            </a:tbl>
          </a:graphicData>
        </a:graphic>
      </p:graphicFrame>
      <p:pic>
        <p:nvPicPr>
          <p:cNvPr id="7" name="Picture 6" descr="Screen Shot 2017-02-22 at 8.0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667000"/>
            <a:ext cx="3818659" cy="889000"/>
          </a:xfrm>
          <a:prstGeom prst="rect">
            <a:avLst/>
          </a:prstGeom>
        </p:spPr>
      </p:pic>
    </p:spTree>
    <p:extLst>
      <p:ext uri="{BB962C8B-B14F-4D97-AF65-F5344CB8AC3E}">
        <p14:creationId xmlns:p14="http://schemas.microsoft.com/office/powerpoint/2010/main" val="307169600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04800" y="3048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FASTQ format: Phred scores define quality</a:t>
            </a:r>
            <a:endParaRPr lang="en-US" sz="2800" dirty="0">
              <a:solidFill>
                <a:srgbClr val="000000"/>
              </a:solidFill>
              <a:latin typeface="+mn-lt"/>
            </a:endParaRPr>
          </a:p>
        </p:txBody>
      </p:sp>
      <p:sp>
        <p:nvSpPr>
          <p:cNvPr id="134147" name="Line 3"/>
          <p:cNvSpPr>
            <a:spLocks noChangeShapeType="1"/>
          </p:cNvSpPr>
          <p:nvPr/>
        </p:nvSpPr>
        <p:spPr bwMode="auto">
          <a:xfrm>
            <a:off x="1600200" y="1066800"/>
            <a:ext cx="69342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1295400" y="1524000"/>
            <a:ext cx="701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smtClean="0">
                <a:solidFill>
                  <a:srgbClr val="000000"/>
                </a:solidFill>
                <a:latin typeface="+mn-lt"/>
              </a:rPr>
              <a:t>Phred</a:t>
            </a:r>
            <a:r>
              <a:rPr lang="en-US" dirty="0" smtClean="0">
                <a:solidFill>
                  <a:srgbClr val="000000"/>
                </a:solidFill>
                <a:latin typeface="+mn-lt"/>
              </a:rPr>
              <a:t> </a:t>
            </a:r>
            <a:r>
              <a:rPr lang="en-US" dirty="0" smtClean="0">
                <a:solidFill>
                  <a:srgbClr val="000000"/>
                </a:solidFill>
                <a:latin typeface="+mn-lt"/>
              </a:rPr>
              <a:t>quality scores of each </a:t>
            </a:r>
            <a:r>
              <a:rPr lang="en-US" dirty="0" smtClean="0">
                <a:solidFill>
                  <a:srgbClr val="000000"/>
                </a:solidFill>
                <a:latin typeface="+mn-lt"/>
              </a:rPr>
              <a:t>base are usually defined:</a:t>
            </a:r>
            <a:endParaRPr lang="en-US" dirty="0" smtClean="0">
              <a:solidFill>
                <a:srgbClr val="000000"/>
              </a:solidFill>
              <a:latin typeface="+mn-lt"/>
            </a:endParaRPr>
          </a:p>
        </p:txBody>
      </p:sp>
      <p:sp>
        <p:nvSpPr>
          <p:cNvPr id="8" name="TextBox 4"/>
          <p:cNvSpPr txBox="1">
            <a:spLocks noChangeArrowheads="1"/>
          </p:cNvSpPr>
          <p:nvPr/>
        </p:nvSpPr>
        <p:spPr bwMode="auto">
          <a:xfrm>
            <a:off x="1371600" y="3429000"/>
            <a:ext cx="701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000000"/>
                </a:solidFill>
                <a:latin typeface="+mn-lt"/>
              </a:rPr>
              <a:t>There have been alternative base quality definitions:</a:t>
            </a:r>
            <a:endParaRPr lang="en-US" dirty="0" smtClean="0">
              <a:solidFill>
                <a:srgbClr val="000000"/>
              </a:solidFill>
              <a:latin typeface="+mn-lt"/>
            </a:endParaRPr>
          </a:p>
        </p:txBody>
      </p:sp>
      <p:pic>
        <p:nvPicPr>
          <p:cNvPr id="9" name="Picture 8" descr="Screen Shot 2017-02-22 at 8.0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0" y="2362200"/>
            <a:ext cx="2400300" cy="558800"/>
          </a:xfrm>
          <a:prstGeom prst="rect">
            <a:avLst/>
          </a:prstGeom>
        </p:spPr>
      </p:pic>
      <p:pic>
        <p:nvPicPr>
          <p:cNvPr id="10" name="Picture 9" descr="Screen Shot 2017-02-22 at 8.02.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4114800"/>
            <a:ext cx="2654300" cy="825500"/>
          </a:xfrm>
          <a:prstGeom prst="rect">
            <a:avLst/>
          </a:prstGeom>
        </p:spPr>
      </p:pic>
      <p:pic>
        <p:nvPicPr>
          <p:cNvPr id="11" name="Picture 10" descr="Screen Shot 2017-02-22 at 8.05.1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5613400"/>
            <a:ext cx="3162300" cy="558800"/>
          </a:xfrm>
          <a:prstGeom prst="rect">
            <a:avLst/>
          </a:prstGeom>
        </p:spPr>
      </p:pic>
      <p:sp>
        <p:nvSpPr>
          <p:cNvPr id="12" name="TextBox 11"/>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39</a:t>
            </a:r>
            <a:r>
              <a:rPr lang="en-US" dirty="0" smtClean="0">
                <a:solidFill>
                  <a:schemeClr val="bg1">
                    <a:lumMod val="50000"/>
                  </a:schemeClr>
                </a:solidFill>
              </a:rPr>
              <a:t>1</a:t>
            </a:r>
            <a:endParaRPr lang="en-US" dirty="0">
              <a:solidFill>
                <a:schemeClr val="bg1">
                  <a:lumMod val="50000"/>
                </a:schemeClr>
              </a:solidFill>
            </a:endParaRPr>
          </a:p>
        </p:txBody>
      </p:sp>
    </p:spTree>
    <p:extLst>
      <p:ext uri="{BB962C8B-B14F-4D97-AF65-F5344CB8AC3E}">
        <p14:creationId xmlns:p14="http://schemas.microsoft.com/office/powerpoint/2010/main" val="12373104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112693"/>
            <a:ext cx="7391400" cy="954107"/>
          </a:xfrm>
          <a:prstGeom prst="rect">
            <a:avLst/>
          </a:prstGeom>
          <a:noFill/>
        </p:spPr>
        <p:txBody>
          <a:bodyPr wrap="square" rtlCol="0">
            <a:spAutoFit/>
          </a:bodyPr>
          <a:lstStyle/>
          <a:p>
            <a:pPr algn="ctr"/>
            <a:r>
              <a:rPr lang="en-US" sz="2800" dirty="0" smtClean="0"/>
              <a:t>99% of sequence analysis is on the command line</a:t>
            </a:r>
          </a:p>
          <a:p>
            <a:pPr algn="ctr"/>
            <a:r>
              <a:rPr lang="en-US" sz="2800" dirty="0" smtClean="0"/>
              <a:t>(Linux or Mac)</a:t>
            </a:r>
            <a:endParaRPr lang="en-US" sz="2800" dirty="0"/>
          </a:p>
        </p:txBody>
      </p:sp>
      <p:sp>
        <p:nvSpPr>
          <p:cNvPr id="6" name="TextBox 5"/>
          <p:cNvSpPr txBox="1"/>
          <p:nvPr/>
        </p:nvSpPr>
        <p:spPr>
          <a:xfrm>
            <a:off x="1219200" y="1295400"/>
            <a:ext cx="7767370" cy="5632310"/>
          </a:xfrm>
          <a:prstGeom prst="rect">
            <a:avLst/>
          </a:prstGeom>
          <a:noFill/>
        </p:spPr>
        <p:txBody>
          <a:bodyPr wrap="square" rtlCol="0">
            <a:spAutoFit/>
          </a:bodyPr>
          <a:lstStyle/>
          <a:p>
            <a:r>
              <a:rPr lang="en-US" sz="2400" dirty="0" smtClean="0"/>
              <a:t>Most next-generation sequence (NGS) analysis is done on the command line. Command line software (using Linux or the Unix-like platform on a Mac terminal) is capable of handling the data analysis tasks, and most NGS software is written for the Unix operating system.</a:t>
            </a:r>
          </a:p>
          <a:p>
            <a:endParaRPr lang="en-US" sz="2400" dirty="0"/>
          </a:p>
          <a:p>
            <a:r>
              <a:rPr lang="en-US" sz="2400" dirty="0" smtClean="0"/>
              <a:t>Many people access a Linux (or related Unix) environment while working on a PC or Mac. For example, you can do “cloud computing” in which you pay someone (Amazon, Google, Microsoft) to access their servers. Johns Hopkins has Linux servers you </a:t>
            </a:r>
            <a:r>
              <a:rPr lang="en-US" sz="2400" dirty="0"/>
              <a:t>can access (https://</a:t>
            </a:r>
            <a:r>
              <a:rPr lang="en-US" sz="2400" dirty="0" err="1"/>
              <a:t>www.marcc.jhu.edu</a:t>
            </a:r>
            <a:r>
              <a:rPr lang="en-US" sz="2400" dirty="0"/>
              <a:t>). </a:t>
            </a:r>
            <a:endParaRPr lang="en-US" sz="2400" dirty="0" smtClean="0"/>
          </a:p>
          <a:p>
            <a:endParaRPr lang="en-US" sz="2400" dirty="0"/>
          </a:p>
          <a:p>
            <a:r>
              <a:rPr lang="en-US" sz="2400" dirty="0" smtClean="0"/>
              <a:t>The next three slides provide examples of command-line tools to look at FASTQ-formatted files.</a:t>
            </a:r>
          </a:p>
          <a:p>
            <a:endParaRPr lang="en-US" sz="2400" dirty="0"/>
          </a:p>
        </p:txBody>
      </p:sp>
      <p:cxnSp>
        <p:nvCxnSpPr>
          <p:cNvPr id="8" name="Straight Connector 7"/>
          <p:cNvCxnSpPr/>
          <p:nvPr/>
        </p:nvCxnSpPr>
        <p:spPr>
          <a:xfrm>
            <a:off x="1295400" y="1066800"/>
            <a:ext cx="7543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66095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615" t="29062" r="36220" b="54286"/>
          <a:stretch/>
        </p:blipFill>
        <p:spPr bwMode="auto">
          <a:xfrm>
            <a:off x="1066800" y="1143000"/>
            <a:ext cx="791977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615" t="58949" r="36220" b="24595"/>
          <a:stretch/>
        </p:blipFill>
        <p:spPr bwMode="auto">
          <a:xfrm>
            <a:off x="1066800" y="4114800"/>
            <a:ext cx="8014278"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95400" y="112693"/>
            <a:ext cx="7391400" cy="954107"/>
          </a:xfrm>
          <a:prstGeom prst="rect">
            <a:avLst/>
          </a:prstGeom>
          <a:noFill/>
        </p:spPr>
        <p:txBody>
          <a:bodyPr wrap="square" rtlCol="0">
            <a:spAutoFit/>
          </a:bodyPr>
          <a:lstStyle/>
          <a:p>
            <a:pPr algn="ctr"/>
            <a:r>
              <a:rPr lang="en-US" sz="2800" dirty="0" smtClean="0"/>
              <a:t>99% of sequence analysis is on the command line</a:t>
            </a:r>
          </a:p>
          <a:p>
            <a:pPr algn="ctr"/>
            <a:r>
              <a:rPr lang="en-US" sz="2800" dirty="0" smtClean="0"/>
              <a:t>(Linux or Mac)</a:t>
            </a:r>
            <a:endParaRPr lang="en-US" sz="2800" dirty="0"/>
          </a:p>
        </p:txBody>
      </p:sp>
      <p:sp>
        <p:nvSpPr>
          <p:cNvPr id="6" name="TextBox 5"/>
          <p:cNvSpPr txBox="1"/>
          <p:nvPr/>
        </p:nvSpPr>
        <p:spPr>
          <a:xfrm>
            <a:off x="1143000" y="2881922"/>
            <a:ext cx="7767370" cy="830997"/>
          </a:xfrm>
          <a:prstGeom prst="rect">
            <a:avLst/>
          </a:prstGeom>
          <a:noFill/>
        </p:spPr>
        <p:txBody>
          <a:bodyPr wrap="square" rtlCol="0">
            <a:spAutoFit/>
          </a:bodyPr>
          <a:lstStyle/>
          <a:p>
            <a:r>
              <a:rPr lang="en-US" sz="2400" dirty="0" smtClean="0"/>
              <a:t>The </a:t>
            </a:r>
            <a:r>
              <a:rPr lang="en-US" sz="2400" dirty="0" err="1" smtClean="0">
                <a:latin typeface="Courier" pitchFamily="49" charset="0"/>
              </a:rPr>
              <a:t>ls</a:t>
            </a:r>
            <a:r>
              <a:rPr lang="en-US" sz="2400" dirty="0" smtClean="0">
                <a:latin typeface="Courier" pitchFamily="49" charset="0"/>
              </a:rPr>
              <a:t> –</a:t>
            </a:r>
            <a:r>
              <a:rPr lang="en-US" sz="2400" dirty="0" err="1" smtClean="0">
                <a:latin typeface="Courier" pitchFamily="49" charset="0"/>
              </a:rPr>
              <a:t>lh</a:t>
            </a:r>
            <a:r>
              <a:rPr lang="en-US" sz="2400" dirty="0" smtClean="0"/>
              <a:t> command lists the files in a directory.</a:t>
            </a:r>
          </a:p>
          <a:p>
            <a:r>
              <a:rPr lang="en-US" sz="2400" dirty="0" smtClean="0"/>
              <a:t>Here there are two FASTQ files, BAM, BAM index, and VCF.</a:t>
            </a:r>
            <a:endParaRPr lang="en-US" sz="2400" dirty="0"/>
          </a:p>
        </p:txBody>
      </p:sp>
      <p:sp>
        <p:nvSpPr>
          <p:cNvPr id="7" name="TextBox 6"/>
          <p:cNvSpPr txBox="1"/>
          <p:nvPr/>
        </p:nvSpPr>
        <p:spPr>
          <a:xfrm>
            <a:off x="1107415" y="5867400"/>
            <a:ext cx="7767370" cy="830997"/>
          </a:xfrm>
          <a:prstGeom prst="rect">
            <a:avLst/>
          </a:prstGeom>
          <a:noFill/>
        </p:spPr>
        <p:txBody>
          <a:bodyPr wrap="square" rtlCol="0">
            <a:spAutoFit/>
          </a:bodyPr>
          <a:lstStyle/>
          <a:p>
            <a:r>
              <a:rPr lang="en-US" sz="2400" dirty="0" smtClean="0"/>
              <a:t>The </a:t>
            </a:r>
            <a:r>
              <a:rPr lang="en-US" sz="2400" dirty="0" smtClean="0">
                <a:latin typeface="Courier" pitchFamily="49" charset="0"/>
              </a:rPr>
              <a:t>head</a:t>
            </a:r>
            <a:r>
              <a:rPr lang="en-US" sz="2400" dirty="0" smtClean="0"/>
              <a:t> command displays the first few lines of a file. Here the first four rows of a FASTQ file are shown.</a:t>
            </a:r>
            <a:endParaRPr lang="en-US" sz="2400" dirty="0"/>
          </a:p>
        </p:txBody>
      </p:sp>
      <p:cxnSp>
        <p:nvCxnSpPr>
          <p:cNvPr id="8" name="Straight Connector 7"/>
          <p:cNvCxnSpPr/>
          <p:nvPr/>
        </p:nvCxnSpPr>
        <p:spPr>
          <a:xfrm>
            <a:off x="1295400" y="1066800"/>
            <a:ext cx="7543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391</a:t>
            </a:r>
            <a:endParaRPr lang="en-US" dirty="0">
              <a:solidFill>
                <a:schemeClr val="bg1">
                  <a:lumMod val="50000"/>
                </a:schemeClr>
              </a:solidFill>
            </a:endParaRPr>
          </a:p>
        </p:txBody>
      </p:sp>
    </p:spTree>
    <p:extLst>
      <p:ext uri="{BB962C8B-B14F-4D97-AF65-F5344CB8AC3E}">
        <p14:creationId xmlns:p14="http://schemas.microsoft.com/office/powerpoint/2010/main" val="2862875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20" t="32361" r="36429" b="35278"/>
          <a:stretch/>
        </p:blipFill>
        <p:spPr bwMode="auto">
          <a:xfrm>
            <a:off x="1524000" y="2039256"/>
            <a:ext cx="6908800" cy="2989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19200" y="228600"/>
            <a:ext cx="7543800" cy="954107"/>
          </a:xfrm>
          <a:prstGeom prst="rect">
            <a:avLst/>
          </a:prstGeom>
          <a:noFill/>
        </p:spPr>
        <p:txBody>
          <a:bodyPr wrap="square" rtlCol="0">
            <a:spAutoFit/>
          </a:bodyPr>
          <a:lstStyle/>
          <a:p>
            <a:pPr algn="ctr"/>
            <a:r>
              <a:rPr lang="en-US" sz="2800" dirty="0" smtClean="0"/>
              <a:t>SRA toolkit: </a:t>
            </a:r>
          </a:p>
          <a:p>
            <a:pPr algn="ctr"/>
            <a:r>
              <a:rPr lang="en-US" sz="2800" dirty="0" err="1" smtClean="0">
                <a:latin typeface="Courier"/>
                <a:cs typeface="Courier"/>
              </a:rPr>
              <a:t>fastq</a:t>
            </a:r>
            <a:r>
              <a:rPr lang="en-US" sz="2800" dirty="0" smtClean="0">
                <a:latin typeface="Courier"/>
                <a:cs typeface="Courier"/>
              </a:rPr>
              <a:t>-dump </a:t>
            </a:r>
            <a:r>
              <a:rPr lang="en-US" sz="2800" dirty="0" smtClean="0"/>
              <a:t>to obtain FASTQ formatted data</a:t>
            </a:r>
            <a:endParaRPr lang="en-US" sz="2800" dirty="0"/>
          </a:p>
        </p:txBody>
      </p:sp>
      <p:sp>
        <p:nvSpPr>
          <p:cNvPr id="4" name="TextBox 3"/>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393</a:t>
            </a:r>
            <a:endParaRPr lang="en-US" dirty="0">
              <a:solidFill>
                <a:schemeClr val="bg1">
                  <a:lumMod val="50000"/>
                </a:schemeClr>
              </a:solidFill>
            </a:endParaRPr>
          </a:p>
        </p:txBody>
      </p:sp>
      <p:sp>
        <p:nvSpPr>
          <p:cNvPr id="5" name="TextBox 4"/>
          <p:cNvSpPr txBox="1"/>
          <p:nvPr/>
        </p:nvSpPr>
        <p:spPr>
          <a:xfrm>
            <a:off x="1219200" y="5410200"/>
            <a:ext cx="7767370" cy="1200328"/>
          </a:xfrm>
          <a:prstGeom prst="rect">
            <a:avLst/>
          </a:prstGeom>
          <a:noFill/>
        </p:spPr>
        <p:txBody>
          <a:bodyPr wrap="square" rtlCol="0">
            <a:spAutoFit/>
          </a:bodyPr>
          <a:lstStyle/>
          <a:p>
            <a:r>
              <a:rPr lang="en-US" sz="2400" dirty="0" smtClean="0"/>
              <a:t>NCBI offers the SRA Toolkit to manipulate sequence data. The </a:t>
            </a:r>
            <a:r>
              <a:rPr lang="en-US" sz="2400" dirty="0" err="1" smtClean="0">
                <a:latin typeface="Courier" pitchFamily="49" charset="0"/>
              </a:rPr>
              <a:t>fastq</a:t>
            </a:r>
            <a:r>
              <a:rPr lang="en-US" sz="2400" dirty="0" smtClean="0">
                <a:latin typeface="Courier" pitchFamily="49" charset="0"/>
              </a:rPr>
              <a:t>-dump </a:t>
            </a:r>
            <a:r>
              <a:rPr lang="en-US" sz="2400" dirty="0" smtClean="0"/>
              <a:t>command can pull FASTQ-formatted data from an accession number (such as SRR390728).</a:t>
            </a:r>
          </a:p>
        </p:txBody>
      </p:sp>
    </p:spTree>
    <p:extLst>
      <p:ext uri="{BB962C8B-B14F-4D97-AF65-F5344CB8AC3E}">
        <p14:creationId xmlns:p14="http://schemas.microsoft.com/office/powerpoint/2010/main" val="38804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447800" y="990600"/>
            <a:ext cx="7010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dirty="0" smtClean="0">
                <a:solidFill>
                  <a:srgbClr val="2F2B20"/>
                </a:solidFill>
                <a:latin typeface="Gill Sans MT"/>
                <a:cs typeface="Gill Sans MT"/>
              </a:rPr>
              <a:t>We currently obtain whole genome sequences at 30x to 50x depth of coverage. For a typical individual:</a:t>
            </a:r>
          </a:p>
          <a:p>
            <a:endParaRPr lang="en-US" altLang="en-US" dirty="0" smtClean="0">
              <a:solidFill>
                <a:srgbClr val="2F2B20"/>
              </a:solidFill>
              <a:latin typeface="Gill Sans MT"/>
              <a:cs typeface="Gill Sans MT"/>
            </a:endParaRPr>
          </a:p>
          <a:p>
            <a:pPr marL="342900" indent="-342900">
              <a:buFont typeface="Wingdings" panose="05000000000000000000" pitchFamily="2" charset="2"/>
              <a:buChar char="§"/>
            </a:pPr>
            <a:r>
              <a:rPr lang="en-US" altLang="en-US" dirty="0" smtClean="0">
                <a:solidFill>
                  <a:srgbClr val="2F2B20"/>
                </a:solidFill>
                <a:latin typeface="Gill Sans MT"/>
                <a:cs typeface="Gill Sans MT"/>
              </a:rPr>
              <a:t>2.8 billion base pairs are sequenced</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~3-4 million single nucleotide variants</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~600,000 insertions/deletions (SNPs)</a:t>
            </a:r>
          </a:p>
          <a:p>
            <a:pPr marL="342900" indent="-342900">
              <a:buFont typeface="Wingdings" panose="05000000000000000000" pitchFamily="2" charset="2"/>
              <a:buChar char="§"/>
            </a:pPr>
            <a:r>
              <a:rPr lang="en-US" altLang="en-US" dirty="0">
                <a:solidFill>
                  <a:srgbClr val="2F2B20"/>
                </a:solidFill>
                <a:latin typeface="Gill Sans MT"/>
                <a:cs typeface="Gill Sans MT"/>
              </a:rPr>
              <a:t>C</a:t>
            </a:r>
            <a:r>
              <a:rPr lang="en-US" altLang="en-US" dirty="0" smtClean="0">
                <a:solidFill>
                  <a:srgbClr val="2F2B20"/>
                </a:solidFill>
                <a:latin typeface="Gill Sans MT"/>
                <a:cs typeface="Gill Sans MT"/>
              </a:rPr>
              <a:t>ost (research basis) is &lt;$2000</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We try to sequence mother/father/child trios</a:t>
            </a:r>
          </a:p>
          <a:p>
            <a:endParaRPr lang="en-US" altLang="en-US" dirty="0">
              <a:solidFill>
                <a:srgbClr val="2F2B20"/>
              </a:solidFill>
              <a:latin typeface="Gill Sans MT"/>
              <a:cs typeface="Gill Sans MT"/>
            </a:endParaRPr>
          </a:p>
          <a:p>
            <a:r>
              <a:rPr lang="en-US" altLang="en-US" dirty="0" smtClean="0">
                <a:solidFill>
                  <a:srgbClr val="2F2B20"/>
                </a:solidFill>
                <a:latin typeface="Gill Sans MT"/>
                <a:cs typeface="Gill Sans MT"/>
              </a:rPr>
              <a:t>We also can enrich the collection of exons</a:t>
            </a:r>
            <a:r>
              <a:rPr lang="en-US" altLang="en-US" dirty="0">
                <a:solidFill>
                  <a:srgbClr val="2F2B20"/>
                </a:solidFill>
                <a:latin typeface="Gill Sans MT"/>
                <a:cs typeface="Gill Sans MT"/>
              </a:rPr>
              <a:t> </a:t>
            </a:r>
            <a:r>
              <a:rPr lang="en-US" altLang="en-US" dirty="0" smtClean="0">
                <a:solidFill>
                  <a:srgbClr val="2F2B20"/>
                </a:solidFill>
                <a:latin typeface="Gill Sans MT"/>
                <a:cs typeface="Gill Sans MT"/>
              </a:rPr>
              <a:t>(“whole </a:t>
            </a:r>
            <a:r>
              <a:rPr lang="en-US" altLang="en-US" dirty="0" err="1" smtClean="0">
                <a:solidFill>
                  <a:srgbClr val="2F2B20"/>
                </a:solidFill>
                <a:latin typeface="Gill Sans MT"/>
                <a:cs typeface="Gill Sans MT"/>
              </a:rPr>
              <a:t>exome</a:t>
            </a:r>
            <a:r>
              <a:rPr lang="en-US" altLang="en-US" dirty="0" smtClean="0">
                <a:solidFill>
                  <a:srgbClr val="2F2B20"/>
                </a:solidFill>
                <a:latin typeface="Gill Sans MT"/>
                <a:cs typeface="Gill Sans MT"/>
              </a:rPr>
              <a:t> sequencing”). For a typical individual:</a:t>
            </a:r>
          </a:p>
          <a:p>
            <a:endParaRPr lang="en-US" altLang="en-US" dirty="0" smtClean="0">
              <a:solidFill>
                <a:srgbClr val="2F2B20"/>
              </a:solidFill>
              <a:latin typeface="Gill Sans MT"/>
              <a:cs typeface="Gill Sans MT"/>
            </a:endParaRPr>
          </a:p>
          <a:p>
            <a:pPr marL="342900" indent="-342900">
              <a:buFont typeface="Wingdings" panose="05000000000000000000" pitchFamily="2" charset="2"/>
              <a:buChar char="§"/>
            </a:pPr>
            <a:r>
              <a:rPr lang="en-US" altLang="en-US" dirty="0" smtClean="0">
                <a:solidFill>
                  <a:srgbClr val="2F2B20"/>
                </a:solidFill>
                <a:latin typeface="Gill Sans MT"/>
                <a:cs typeface="Gill Sans MT"/>
              </a:rPr>
              <a:t>60 million base pairs are sequenced</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There are ~80,000 variants</a:t>
            </a:r>
          </a:p>
          <a:p>
            <a:pPr marL="342900" indent="-342900">
              <a:buFont typeface="Wingdings" panose="05000000000000000000" pitchFamily="2" charset="2"/>
              <a:buChar char="§"/>
            </a:pPr>
            <a:r>
              <a:rPr lang="en-US" altLang="en-US" dirty="0" smtClean="0">
                <a:solidFill>
                  <a:srgbClr val="2F2B20"/>
                </a:solidFill>
                <a:latin typeface="Gill Sans MT"/>
                <a:cs typeface="Gill Sans MT"/>
              </a:rPr>
              <a:t>There are ~11,000 </a:t>
            </a:r>
            <a:r>
              <a:rPr lang="en-US" altLang="en-US" dirty="0" err="1" smtClean="0">
                <a:solidFill>
                  <a:srgbClr val="2F2B20"/>
                </a:solidFill>
                <a:latin typeface="Gill Sans MT"/>
                <a:cs typeface="Gill Sans MT"/>
              </a:rPr>
              <a:t>nonsynonymous</a:t>
            </a:r>
            <a:r>
              <a:rPr lang="en-US" altLang="en-US" dirty="0" smtClean="0">
                <a:solidFill>
                  <a:srgbClr val="2F2B20"/>
                </a:solidFill>
                <a:latin typeface="Gill Sans MT"/>
                <a:cs typeface="Gill Sans MT"/>
              </a:rPr>
              <a:t> SNPs</a:t>
            </a:r>
          </a:p>
        </p:txBody>
      </p:sp>
      <p:sp>
        <p:nvSpPr>
          <p:cNvPr id="13315" name="Text Box 3"/>
          <p:cNvSpPr txBox="1">
            <a:spLocks noChangeArrowheads="1"/>
          </p:cNvSpPr>
          <p:nvPr/>
        </p:nvSpPr>
        <p:spPr bwMode="auto">
          <a:xfrm>
            <a:off x="2568388" y="101025"/>
            <a:ext cx="47468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dirty="0" smtClean="0">
                <a:solidFill>
                  <a:srgbClr val="2F2B20"/>
                </a:solidFill>
                <a:latin typeface="Gill Sans MT"/>
                <a:cs typeface="Gill Sans MT"/>
              </a:rPr>
              <a:t>Human genome sequencing</a:t>
            </a:r>
          </a:p>
        </p:txBody>
      </p:sp>
      <p:sp>
        <p:nvSpPr>
          <p:cNvPr id="13316" name="Line 4"/>
          <p:cNvSpPr>
            <a:spLocks noChangeShapeType="1"/>
          </p:cNvSpPr>
          <p:nvPr/>
        </p:nvSpPr>
        <p:spPr bwMode="auto">
          <a:xfrm>
            <a:off x="1066800" y="838200"/>
            <a:ext cx="769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endParaRPr lang="en-US" smtClean="0">
              <a:solidFill>
                <a:srgbClr val="2F2B20"/>
              </a:solidFill>
            </a:endParaRPr>
          </a:p>
        </p:txBody>
      </p:sp>
    </p:spTree>
    <p:extLst>
      <p:ext uri="{BB962C8B-B14F-4D97-AF65-F5344CB8AC3E}">
        <p14:creationId xmlns:p14="http://schemas.microsoft.com/office/powerpoint/2010/main" val="7418490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824" t="37388" r="58004" b="36063"/>
          <a:stretch/>
        </p:blipFill>
        <p:spPr bwMode="auto">
          <a:xfrm>
            <a:off x="1676400" y="1821542"/>
            <a:ext cx="6324600" cy="3973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393</a:t>
            </a:r>
            <a:endParaRPr lang="en-US" dirty="0">
              <a:solidFill>
                <a:schemeClr val="bg1">
                  <a:lumMod val="50000"/>
                </a:schemeClr>
              </a:solidFill>
            </a:endParaRPr>
          </a:p>
        </p:txBody>
      </p:sp>
      <p:sp>
        <p:nvSpPr>
          <p:cNvPr id="2" name="TextBox 1"/>
          <p:cNvSpPr txBox="1"/>
          <p:nvPr/>
        </p:nvSpPr>
        <p:spPr>
          <a:xfrm>
            <a:off x="1219200" y="228600"/>
            <a:ext cx="7543800" cy="954107"/>
          </a:xfrm>
          <a:prstGeom prst="rect">
            <a:avLst/>
          </a:prstGeom>
          <a:noFill/>
        </p:spPr>
        <p:txBody>
          <a:bodyPr wrap="square" rtlCol="0">
            <a:spAutoFit/>
          </a:bodyPr>
          <a:lstStyle/>
          <a:p>
            <a:pPr algn="ctr"/>
            <a:r>
              <a:rPr lang="en-US" sz="2800" dirty="0" smtClean="0"/>
              <a:t>SRA toolkit: </a:t>
            </a:r>
          </a:p>
          <a:p>
            <a:pPr algn="ctr"/>
            <a:r>
              <a:rPr lang="en-US" sz="2800" dirty="0" err="1" smtClean="0">
                <a:latin typeface="Courier"/>
                <a:cs typeface="Courier"/>
              </a:rPr>
              <a:t>fastq</a:t>
            </a:r>
            <a:r>
              <a:rPr lang="en-US" sz="2800" dirty="0" smtClean="0">
                <a:latin typeface="Courier"/>
                <a:cs typeface="Courier"/>
              </a:rPr>
              <a:t>-dump </a:t>
            </a:r>
            <a:r>
              <a:rPr lang="en-US" sz="2800" dirty="0" smtClean="0"/>
              <a:t>to obtain FASTA formatted data</a:t>
            </a:r>
            <a:endParaRPr lang="en-US" sz="2800" dirty="0"/>
          </a:p>
        </p:txBody>
      </p:sp>
    </p:spTree>
    <p:extLst>
      <p:ext uri="{BB962C8B-B14F-4D97-AF65-F5344CB8AC3E}">
        <p14:creationId xmlns:p14="http://schemas.microsoft.com/office/powerpoint/2010/main" val="4027917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6429" y="304800"/>
            <a:ext cx="4339771" cy="523220"/>
          </a:xfrm>
          <a:prstGeom prst="rect">
            <a:avLst/>
          </a:prstGeom>
          <a:noFill/>
        </p:spPr>
        <p:txBody>
          <a:bodyPr wrap="square" rtlCol="0">
            <a:spAutoFit/>
          </a:bodyPr>
          <a:lstStyle/>
          <a:p>
            <a:r>
              <a:rPr lang="en-US" sz="2800" dirty="0" smtClean="0"/>
              <a:t>Finding FASTQ files</a:t>
            </a:r>
            <a:endParaRPr lang="en-US" sz="2800" dirty="0"/>
          </a:p>
        </p:txBody>
      </p:sp>
      <p:sp>
        <p:nvSpPr>
          <p:cNvPr id="4" name="TextBox 3"/>
          <p:cNvSpPr txBox="1"/>
          <p:nvPr/>
        </p:nvSpPr>
        <p:spPr>
          <a:xfrm>
            <a:off x="1406041" y="1447800"/>
            <a:ext cx="7128359" cy="3416320"/>
          </a:xfrm>
          <a:prstGeom prst="rect">
            <a:avLst/>
          </a:prstGeom>
          <a:noFill/>
        </p:spPr>
        <p:txBody>
          <a:bodyPr wrap="square" rtlCol="0">
            <a:spAutoFit/>
          </a:bodyPr>
          <a:lstStyle/>
          <a:p>
            <a:r>
              <a:rPr lang="en-US" sz="2400" dirty="0" smtClean="0"/>
              <a:t>There are two main places you can find FASTQ files.</a:t>
            </a:r>
          </a:p>
          <a:p>
            <a:endParaRPr lang="en-US" sz="2400" dirty="0"/>
          </a:p>
          <a:p>
            <a:pPr marL="457200" indent="-457200">
              <a:buAutoNum type="arabicParenBoth"/>
            </a:pPr>
            <a:r>
              <a:rPr lang="en-US" sz="2400" dirty="0" smtClean="0"/>
              <a:t>The central repositories at NCBI and EBI</a:t>
            </a:r>
          </a:p>
          <a:p>
            <a:pPr marL="457200" indent="-457200">
              <a:buAutoNum type="arabicParenBoth"/>
            </a:pPr>
            <a:endParaRPr lang="en-US" sz="2400" dirty="0"/>
          </a:p>
          <a:p>
            <a:pPr marL="457200" indent="-457200">
              <a:buAutoNum type="arabicParenBoth"/>
            </a:pPr>
            <a:r>
              <a:rPr lang="en-US" sz="2400" dirty="0" smtClean="0"/>
              <a:t>A sequencing core: data are often returned to investigators in the FASTQ format. (In some cases the data are returned in the BAM format, discussed next, from which FASTQ-formatted data can be retrieved.)</a:t>
            </a:r>
            <a:endParaRPr lang="en-US" sz="2400" dirty="0"/>
          </a:p>
        </p:txBody>
      </p:sp>
      <p:cxnSp>
        <p:nvCxnSpPr>
          <p:cNvPr id="5" name="Straight Connector 4"/>
          <p:cNvCxnSpPr/>
          <p:nvPr/>
        </p:nvCxnSpPr>
        <p:spPr>
          <a:xfrm>
            <a:off x="1295400" y="914400"/>
            <a:ext cx="7543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2321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981200" y="304800"/>
            <a:ext cx="609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FASTQ format: where to learn more</a:t>
            </a:r>
            <a:endParaRPr lang="en-US" sz="2800" dirty="0">
              <a:solidFill>
                <a:srgbClr val="000000"/>
              </a:solidFill>
              <a:latin typeface="+mn-lt"/>
            </a:endParaRPr>
          </a:p>
        </p:txBody>
      </p:sp>
      <p:sp>
        <p:nvSpPr>
          <p:cNvPr id="134147" name="Line 3"/>
          <p:cNvSpPr>
            <a:spLocks noChangeShapeType="1"/>
          </p:cNvSpPr>
          <p:nvPr/>
        </p:nvSpPr>
        <p:spPr bwMode="auto">
          <a:xfrm>
            <a:off x="1524000" y="1066800"/>
            <a:ext cx="7010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1219200" y="1524000"/>
            <a:ext cx="7467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charset="0"/>
              <a:buChar char="•"/>
            </a:pPr>
            <a:r>
              <a:rPr lang="en-US" dirty="0">
                <a:solidFill>
                  <a:srgbClr val="000000"/>
                </a:solidFill>
                <a:latin typeface="+mn-lt"/>
              </a:rPr>
              <a:t> </a:t>
            </a:r>
            <a:r>
              <a:rPr lang="en-US" dirty="0" smtClean="0">
                <a:solidFill>
                  <a:srgbClr val="000000"/>
                </a:solidFill>
                <a:latin typeface="+mn-lt"/>
              </a:rPr>
              <a:t>FASTQ project page http</a:t>
            </a:r>
            <a:r>
              <a:rPr lang="en-US" dirty="0">
                <a:solidFill>
                  <a:srgbClr val="000000"/>
                </a:solidFill>
                <a:latin typeface="+mn-lt"/>
              </a:rPr>
              <a:t>://</a:t>
            </a:r>
            <a:r>
              <a:rPr lang="en-US" dirty="0" smtClean="0">
                <a:solidFill>
                  <a:srgbClr val="000000"/>
                </a:solidFill>
                <a:latin typeface="+mn-lt"/>
              </a:rPr>
              <a:t>maq.sourceforge.net/fastq.shtml</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You can look at FASTQ files in Galaxy &gt; Shared data &gt; Data libraries &gt; Sample NGS Datasets &gt; Human Illumina dataset. Check the box, click Go, and the data are entered in Galaxy (see the Analyze Data tab where you usually begin a Galaxy session).</a:t>
            </a:r>
          </a:p>
          <a:p>
            <a:pPr>
              <a:buFont typeface="Arial" charset="0"/>
              <a:buChar char="•"/>
            </a:pPr>
            <a:endParaRPr lang="en-US" dirty="0">
              <a:solidFill>
                <a:srgbClr val="000000"/>
              </a:solidFill>
              <a:latin typeface="+mn-lt"/>
            </a:endParaRPr>
          </a:p>
          <a:p>
            <a:pPr>
              <a:buFont typeface="Arial" charset="0"/>
              <a:buChar char="•"/>
            </a:pPr>
            <a:endParaRPr lang="en-US" dirty="0" smtClean="0">
              <a:solidFill>
                <a:srgbClr val="000000"/>
              </a:solidFill>
              <a:latin typeface="+mn-lt"/>
            </a:endParaRP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Galaxy also offers helpful videocasts about manipulating FASTQ files. </a:t>
            </a:r>
            <a:endParaRPr lang="en-US" dirty="0">
              <a:solidFill>
                <a:srgbClr val="000000"/>
              </a:solidFill>
              <a:latin typeface="+mn-lt"/>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3" t="73647" r="26109" b="16381"/>
          <a:stretch/>
        </p:blipFill>
        <p:spPr bwMode="auto">
          <a:xfrm>
            <a:off x="171450" y="4572000"/>
            <a:ext cx="8792934"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67270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091" r="1872" b="3277"/>
          <a:stretch/>
        </p:blipFill>
        <p:spPr bwMode="auto">
          <a:xfrm>
            <a:off x="76200" y="1295399"/>
            <a:ext cx="8915399" cy="4941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85800" y="304800"/>
            <a:ext cx="7772400" cy="523220"/>
          </a:xfrm>
          <a:prstGeom prst="rect">
            <a:avLst/>
          </a:prstGeom>
          <a:noFill/>
        </p:spPr>
        <p:txBody>
          <a:bodyPr wrap="square" rtlCol="0">
            <a:spAutoFit/>
          </a:bodyPr>
          <a:lstStyle/>
          <a:p>
            <a:pPr algn="ctr"/>
            <a:r>
              <a:rPr lang="en-US" sz="2800" dirty="0" smtClean="0">
                <a:latin typeface="+mn-lt"/>
              </a:rPr>
              <a:t>Example of FASTQ data in Galaxy</a:t>
            </a:r>
            <a:endParaRPr lang="en-US" sz="2800" dirty="0">
              <a:latin typeface="+mn-lt"/>
            </a:endParaRPr>
          </a:p>
        </p:txBody>
      </p:sp>
    </p:spTree>
    <p:extLst>
      <p:ext uri="{BB962C8B-B14F-4D97-AF65-F5344CB8AC3E}">
        <p14:creationId xmlns:p14="http://schemas.microsoft.com/office/powerpoint/2010/main" val="2935440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4477332"/>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310590878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76200"/>
            <a:ext cx="7086600" cy="523220"/>
          </a:xfrm>
          <a:prstGeom prst="rect">
            <a:avLst/>
          </a:prstGeom>
          <a:noFill/>
        </p:spPr>
        <p:txBody>
          <a:bodyPr wrap="square" rtlCol="0">
            <a:spAutoFit/>
          </a:bodyPr>
          <a:lstStyle/>
          <a:p>
            <a:pPr algn="ctr"/>
            <a:r>
              <a:rPr lang="en-US" sz="2800" dirty="0" smtClean="0"/>
              <a:t>Genome assembly</a:t>
            </a:r>
            <a:endParaRPr lang="en-US" sz="2800" dirty="0"/>
          </a:p>
        </p:txBody>
      </p:sp>
      <p:sp>
        <p:nvSpPr>
          <p:cNvPr id="3" name="TextBox 2"/>
          <p:cNvSpPr txBox="1"/>
          <p:nvPr/>
        </p:nvSpPr>
        <p:spPr>
          <a:xfrm>
            <a:off x="1066800" y="685800"/>
            <a:ext cx="7772400" cy="2677656"/>
          </a:xfrm>
          <a:prstGeom prst="rect">
            <a:avLst/>
          </a:prstGeom>
          <a:noFill/>
        </p:spPr>
        <p:txBody>
          <a:bodyPr wrap="square" rtlCol="0">
            <a:spAutoFit/>
          </a:bodyPr>
          <a:lstStyle/>
          <a:p>
            <a:r>
              <a:rPr lang="en-US" sz="2400" dirty="0" smtClean="0"/>
              <a:t>Genome assembly is the process of converting short reads into a detailed set of sequences corresponding to the chromosome(s) of an organism.  </a:t>
            </a:r>
          </a:p>
          <a:p>
            <a:endParaRPr lang="en-US" sz="2400" dirty="0"/>
          </a:p>
          <a:p>
            <a:r>
              <a:rPr lang="en-US" sz="2400" dirty="0" smtClean="0"/>
              <a:t>	To learn more about assembly visit</a:t>
            </a:r>
          </a:p>
          <a:p>
            <a:r>
              <a:rPr lang="en-US" sz="2400" b="1" dirty="0" smtClean="0"/>
              <a:t>	http</a:t>
            </a:r>
            <a:r>
              <a:rPr lang="en-US" sz="2400" b="1" dirty="0"/>
              <a:t>://www.ncbi.nlm.nih.gov/assembly</a:t>
            </a:r>
            <a:r>
              <a:rPr lang="en-US" sz="2400" b="1" dirty="0" smtClean="0"/>
              <a:t>/</a:t>
            </a:r>
          </a:p>
          <a:p>
            <a:r>
              <a:rPr lang="en-US" sz="2400" b="1" dirty="0" smtClean="0"/>
              <a:t>	http</a:t>
            </a:r>
            <a:r>
              <a:rPr lang="en-US" sz="2400" b="1" dirty="0"/>
              <a:t>://www.ncbi.nlm.nih.gov/assembly/basics/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7" t="23869" r="9262" b="39109"/>
          <a:stretch/>
        </p:blipFill>
        <p:spPr bwMode="auto">
          <a:xfrm>
            <a:off x="101600" y="3363456"/>
            <a:ext cx="9042400" cy="3494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295400" y="609600"/>
            <a:ext cx="7543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254755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76200"/>
            <a:ext cx="7086600" cy="523220"/>
          </a:xfrm>
          <a:prstGeom prst="rect">
            <a:avLst/>
          </a:prstGeom>
          <a:noFill/>
        </p:spPr>
        <p:txBody>
          <a:bodyPr wrap="square" rtlCol="0">
            <a:spAutoFit/>
          </a:bodyPr>
          <a:lstStyle/>
          <a:p>
            <a:pPr algn="ctr"/>
            <a:r>
              <a:rPr lang="en-US" sz="2800" dirty="0" smtClean="0"/>
              <a:t>Genome assembly: relevance</a:t>
            </a:r>
            <a:endParaRPr lang="en-US" sz="2800" dirty="0"/>
          </a:p>
        </p:txBody>
      </p:sp>
      <p:sp>
        <p:nvSpPr>
          <p:cNvPr id="3" name="TextBox 2"/>
          <p:cNvSpPr txBox="1"/>
          <p:nvPr/>
        </p:nvSpPr>
        <p:spPr>
          <a:xfrm>
            <a:off x="1143000" y="914400"/>
            <a:ext cx="7772400" cy="5262979"/>
          </a:xfrm>
          <a:prstGeom prst="rect">
            <a:avLst/>
          </a:prstGeom>
          <a:noFill/>
        </p:spPr>
        <p:txBody>
          <a:bodyPr wrap="square" rtlCol="0">
            <a:spAutoFit/>
          </a:bodyPr>
          <a:lstStyle/>
          <a:p>
            <a:pPr marL="342900" indent="-342900">
              <a:buFont typeface="Arial"/>
              <a:buChar char="•"/>
            </a:pPr>
            <a:r>
              <a:rPr lang="en-US" sz="2400" dirty="0" smtClean="0"/>
              <a:t>Genome assembly is needed when a genome is first sequenced. We can relate reads to chromosomes.</a:t>
            </a:r>
          </a:p>
          <a:p>
            <a:pPr marL="342900" indent="-342900">
              <a:buFont typeface="Arial"/>
              <a:buChar char="•"/>
            </a:pPr>
            <a:endParaRPr lang="en-US" sz="2400" dirty="0"/>
          </a:p>
          <a:p>
            <a:pPr marL="342900" indent="-342900">
              <a:buFont typeface="Arial"/>
              <a:buChar char="•"/>
            </a:pPr>
            <a:r>
              <a:rPr lang="en-US" sz="2400" dirty="0" smtClean="0"/>
              <a:t>For the human genome, the assembly is “frozen” as a snapshot every few years. The current assembly is GRCh38. (GRC refers to Genome Reference Consortium</a:t>
            </a:r>
            <a:r>
              <a:rPr lang="en-US" sz="2400" dirty="0"/>
              <a:t> at </a:t>
            </a:r>
            <a:r>
              <a:rPr lang="en-US" sz="2000" dirty="0"/>
              <a:t>http://</a:t>
            </a:r>
            <a:r>
              <a:rPr lang="en-US" sz="2000" dirty="0" err="1"/>
              <a:t>www.ncbi.nlm.nih.gov</a:t>
            </a:r>
            <a:r>
              <a:rPr lang="en-US" sz="2000" dirty="0"/>
              <a:t>/projects/genome/assembly/</a:t>
            </a:r>
            <a:r>
              <a:rPr lang="en-US" sz="2000" dirty="0" err="1"/>
              <a:t>grc</a:t>
            </a:r>
            <a:r>
              <a:rPr lang="en-US" sz="2000" dirty="0" smtClean="0"/>
              <a:t>/</a:t>
            </a:r>
            <a:r>
              <a:rPr lang="en-US" sz="2400" dirty="0" smtClean="0"/>
              <a:t>)</a:t>
            </a:r>
          </a:p>
          <a:p>
            <a:pPr marL="342900" indent="-342900">
              <a:buFont typeface="Arial"/>
              <a:buChar char="•"/>
            </a:pPr>
            <a:endParaRPr lang="en-US" sz="2400" dirty="0"/>
          </a:p>
          <a:p>
            <a:pPr marL="342900" indent="-342900">
              <a:buFont typeface="Arial"/>
              <a:buChar char="•"/>
            </a:pPr>
            <a:r>
              <a:rPr lang="en-US" sz="2400" dirty="0" smtClean="0"/>
              <a:t>For most human genome work we do not need to do “de novo” (from anew) assembly. Instead we map reads to a reference genome—one that is already assembled.</a:t>
            </a:r>
          </a:p>
          <a:p>
            <a:pPr marL="342900" indent="-342900">
              <a:buFont typeface="Arial"/>
              <a:buChar char="•"/>
            </a:pPr>
            <a:endParaRPr lang="en-US" sz="2400" dirty="0"/>
          </a:p>
          <a:p>
            <a:pPr marL="342900" indent="-342900">
              <a:buFont typeface="Arial"/>
              <a:buChar char="•"/>
            </a:pPr>
            <a:r>
              <a:rPr lang="en-US" sz="2400" dirty="0" smtClean="0"/>
              <a:t>Genome assembly is a crucial behind-the-scenes part of calling human genome (or other) variants.</a:t>
            </a:r>
          </a:p>
        </p:txBody>
      </p:sp>
      <p:cxnSp>
        <p:nvCxnSpPr>
          <p:cNvPr id="5" name="Straight Connector 4"/>
          <p:cNvCxnSpPr/>
          <p:nvPr/>
        </p:nvCxnSpPr>
        <p:spPr>
          <a:xfrm>
            <a:off x="1295400" y="609600"/>
            <a:ext cx="7543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67054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39918"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9-2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395</a:t>
            </a:r>
            <a:endParaRPr lang="en-US" dirty="0">
              <a:solidFill>
                <a:schemeClr val="bg1">
                  <a:lumMod val="50000"/>
                </a:schemeClr>
              </a:solidFill>
            </a:endParaRPr>
          </a:p>
        </p:txBody>
      </p:sp>
      <p:pic>
        <p:nvPicPr>
          <p:cNvPr id="2" name="Picture 1" descr="Screen Shot 2017-02-22 at 8.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3300"/>
            <a:ext cx="9144000" cy="2300825"/>
          </a:xfrm>
          <a:prstGeom prst="rect">
            <a:avLst/>
          </a:prstGeom>
        </p:spPr>
      </p:pic>
      <p:sp>
        <p:nvSpPr>
          <p:cNvPr id="4" name="TextBox 3"/>
          <p:cNvSpPr txBox="1"/>
          <p:nvPr/>
        </p:nvSpPr>
        <p:spPr>
          <a:xfrm>
            <a:off x="2286000" y="381000"/>
            <a:ext cx="4876800" cy="523220"/>
          </a:xfrm>
          <a:prstGeom prst="rect">
            <a:avLst/>
          </a:prstGeom>
          <a:noFill/>
        </p:spPr>
        <p:txBody>
          <a:bodyPr wrap="square" rtlCol="0">
            <a:spAutoFit/>
          </a:bodyPr>
          <a:lstStyle/>
          <a:p>
            <a:pPr algn="ctr"/>
            <a:r>
              <a:rPr lang="en-US" sz="2800" dirty="0" smtClean="0"/>
              <a:t>Software for genome assembly</a:t>
            </a:r>
            <a:endParaRPr lang="en-US" sz="2800" dirty="0"/>
          </a:p>
        </p:txBody>
      </p:sp>
      <p:sp>
        <p:nvSpPr>
          <p:cNvPr id="6" name="TextBox 5"/>
          <p:cNvSpPr txBox="1"/>
          <p:nvPr/>
        </p:nvSpPr>
        <p:spPr>
          <a:xfrm>
            <a:off x="2286000" y="5790759"/>
            <a:ext cx="5791200" cy="400110"/>
          </a:xfrm>
          <a:prstGeom prst="rect">
            <a:avLst/>
          </a:prstGeom>
          <a:noFill/>
          <a:ln>
            <a:solidFill>
              <a:srgbClr val="000000"/>
            </a:solidFill>
          </a:ln>
        </p:spPr>
        <p:txBody>
          <a:bodyPr wrap="square" rtlCol="0">
            <a:spAutoFit/>
          </a:bodyPr>
          <a:lstStyle/>
          <a:p>
            <a:pPr>
              <a:lnSpc>
                <a:spcPct val="80000"/>
              </a:lnSpc>
            </a:pPr>
            <a:r>
              <a:rPr lang="en-US" sz="2400" dirty="0" smtClean="0"/>
              <a:t>We’ll use Velvet for assembly in Chapter 15.</a:t>
            </a:r>
            <a:endParaRPr lang="en-US" sz="2400" dirty="0"/>
          </a:p>
        </p:txBody>
      </p:sp>
    </p:spTree>
    <p:extLst>
      <p:ext uri="{BB962C8B-B14F-4D97-AF65-F5344CB8AC3E}">
        <p14:creationId xmlns:p14="http://schemas.microsoft.com/office/powerpoint/2010/main" val="108535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76200"/>
            <a:ext cx="7620000" cy="954107"/>
          </a:xfrm>
          <a:prstGeom prst="rect">
            <a:avLst/>
          </a:prstGeom>
          <a:noFill/>
        </p:spPr>
        <p:txBody>
          <a:bodyPr wrap="square" rtlCol="0">
            <a:spAutoFit/>
          </a:bodyPr>
          <a:lstStyle/>
          <a:p>
            <a:pPr algn="ctr"/>
            <a:r>
              <a:rPr lang="en-US" sz="2800" dirty="0" smtClean="0"/>
              <a:t>Genome assembly methods: </a:t>
            </a:r>
          </a:p>
          <a:p>
            <a:pPr algn="ctr"/>
            <a:r>
              <a:rPr lang="en-US" sz="2800" dirty="0" smtClean="0"/>
              <a:t>overlap graph, de </a:t>
            </a:r>
            <a:r>
              <a:rPr lang="en-US" sz="2800" dirty="0" err="1" smtClean="0"/>
              <a:t>Bruijn</a:t>
            </a:r>
            <a:r>
              <a:rPr lang="en-US" sz="2800" dirty="0" smtClean="0"/>
              <a:t> graph, string graph</a:t>
            </a:r>
            <a:endParaRPr lang="en-US" sz="28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1833563" cy="17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073615" y="5939135"/>
            <a:ext cx="1964985" cy="461665"/>
          </a:xfrm>
          <a:prstGeom prst="rect">
            <a:avLst/>
          </a:prstGeom>
          <a:noFill/>
        </p:spPr>
        <p:txBody>
          <a:bodyPr wrap="square" rtlCol="0">
            <a:spAutoFit/>
          </a:bodyPr>
          <a:lstStyle/>
          <a:p>
            <a:pPr algn="ctr"/>
            <a:r>
              <a:rPr lang="en-US" sz="2400" dirty="0" smtClean="0"/>
              <a:t>string graph</a:t>
            </a:r>
            <a:endParaRPr lang="en-US" sz="2400" dirty="0"/>
          </a:p>
        </p:txBody>
      </p:sp>
      <p:sp>
        <p:nvSpPr>
          <p:cNvPr id="6" name="TextBox 5"/>
          <p:cNvSpPr txBox="1"/>
          <p:nvPr/>
        </p:nvSpPr>
        <p:spPr>
          <a:xfrm>
            <a:off x="852033" y="3731567"/>
            <a:ext cx="2576967" cy="461665"/>
          </a:xfrm>
          <a:prstGeom prst="rect">
            <a:avLst/>
          </a:prstGeom>
          <a:noFill/>
        </p:spPr>
        <p:txBody>
          <a:bodyPr wrap="square" rtlCol="0">
            <a:spAutoFit/>
          </a:bodyPr>
          <a:lstStyle/>
          <a:p>
            <a:pPr algn="ctr"/>
            <a:r>
              <a:rPr lang="en-US" sz="2400" dirty="0" smtClean="0"/>
              <a:t>de </a:t>
            </a:r>
            <a:r>
              <a:rPr lang="en-US" sz="2400" dirty="0" err="1" smtClean="0"/>
              <a:t>Bruijn</a:t>
            </a:r>
            <a:r>
              <a:rPr lang="en-US" sz="2400" dirty="0" smtClean="0"/>
              <a:t> graph</a:t>
            </a:r>
            <a:endParaRPr lang="en-US" sz="2400" dirty="0"/>
          </a:p>
        </p:txBody>
      </p:sp>
      <p:sp>
        <p:nvSpPr>
          <p:cNvPr id="7" name="TextBox 6"/>
          <p:cNvSpPr txBox="1"/>
          <p:nvPr/>
        </p:nvSpPr>
        <p:spPr>
          <a:xfrm>
            <a:off x="3048000" y="1878709"/>
            <a:ext cx="1034371" cy="461665"/>
          </a:xfrm>
          <a:prstGeom prst="rect">
            <a:avLst/>
          </a:prstGeom>
          <a:noFill/>
        </p:spPr>
        <p:txBody>
          <a:bodyPr wrap="square" rtlCol="0">
            <a:spAutoFit/>
          </a:bodyPr>
          <a:lstStyle/>
          <a:p>
            <a:pPr algn="ctr"/>
            <a:r>
              <a:rPr lang="en-US" sz="2400" dirty="0" smtClean="0"/>
              <a:t>reads</a:t>
            </a:r>
            <a:endParaRPr lang="en-US" sz="2400" dirty="0"/>
          </a:p>
        </p:txBody>
      </p:sp>
      <p:sp>
        <p:nvSpPr>
          <p:cNvPr id="8" name="TextBox 7"/>
          <p:cNvSpPr txBox="1"/>
          <p:nvPr/>
        </p:nvSpPr>
        <p:spPr>
          <a:xfrm>
            <a:off x="6019800" y="1595735"/>
            <a:ext cx="1905000" cy="461665"/>
          </a:xfrm>
          <a:prstGeom prst="rect">
            <a:avLst/>
          </a:prstGeom>
          <a:noFill/>
        </p:spPr>
        <p:txBody>
          <a:bodyPr wrap="square" rtlCol="0">
            <a:spAutoFit/>
          </a:bodyPr>
          <a:lstStyle/>
          <a:p>
            <a:pPr algn="ctr"/>
            <a:r>
              <a:rPr lang="en-US" sz="2400" dirty="0" smtClean="0"/>
              <a:t>overlap graph</a:t>
            </a:r>
            <a:endParaRPr lang="en-US" sz="24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437" y="2149475"/>
            <a:ext cx="3408363"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196" y="5399995"/>
            <a:ext cx="3408363"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825" y="4193686"/>
            <a:ext cx="785177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-9</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396</a:t>
            </a:r>
            <a:endParaRPr lang="en-US" dirty="0">
              <a:solidFill>
                <a:schemeClr val="bg1">
                  <a:lumMod val="50000"/>
                </a:schemeClr>
              </a:solidFill>
            </a:endParaRPr>
          </a:p>
        </p:txBody>
      </p:sp>
    </p:spTree>
    <p:extLst>
      <p:ext uri="{BB962C8B-B14F-4D97-AF65-F5344CB8AC3E}">
        <p14:creationId xmlns:p14="http://schemas.microsoft.com/office/powerpoint/2010/main" val="172460248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Genome assembly with overlap graph </a:t>
            </a:r>
          </a:p>
          <a:p>
            <a:pPr algn="ctr"/>
            <a:r>
              <a:rPr lang="en-US" sz="2800" dirty="0" smtClean="0"/>
              <a:t>and de </a:t>
            </a:r>
            <a:r>
              <a:rPr lang="en-US" sz="2800" dirty="0" err="1" smtClean="0"/>
              <a:t>Bruijn</a:t>
            </a:r>
            <a:r>
              <a:rPr lang="en-US" sz="2800" dirty="0" smtClean="0"/>
              <a:t> graph</a:t>
            </a:r>
            <a:endParaRPr lang="en-US" sz="2800" dirty="0"/>
          </a:p>
        </p:txBody>
      </p:sp>
      <p:sp>
        <p:nvSpPr>
          <p:cNvPr id="3" name="TextBox 2"/>
          <p:cNvSpPr txBox="1"/>
          <p:nvPr/>
        </p:nvSpPr>
        <p:spPr>
          <a:xfrm>
            <a:off x="1371600" y="1219200"/>
            <a:ext cx="4648200" cy="461665"/>
          </a:xfrm>
          <a:prstGeom prst="rect">
            <a:avLst/>
          </a:prstGeom>
          <a:noFill/>
        </p:spPr>
        <p:txBody>
          <a:bodyPr wrap="square" rtlCol="0">
            <a:spAutoFit/>
          </a:bodyPr>
          <a:lstStyle/>
          <a:p>
            <a:r>
              <a:rPr lang="en-US" sz="2400" dirty="0" smtClean="0"/>
              <a:t>DNA sequence with a triple repeat </a:t>
            </a:r>
            <a:endParaRPr lang="en-US" sz="2400" dirty="0"/>
          </a:p>
        </p:txBody>
      </p:sp>
      <p:sp>
        <p:nvSpPr>
          <p:cNvPr id="4" name="TextBox 3"/>
          <p:cNvSpPr txBox="1"/>
          <p:nvPr/>
        </p:nvSpPr>
        <p:spPr>
          <a:xfrm>
            <a:off x="1295400" y="2967335"/>
            <a:ext cx="1861457" cy="461665"/>
          </a:xfrm>
          <a:prstGeom prst="rect">
            <a:avLst/>
          </a:prstGeom>
          <a:noFill/>
        </p:spPr>
        <p:txBody>
          <a:bodyPr wrap="square" rtlCol="0">
            <a:spAutoFit/>
          </a:bodyPr>
          <a:lstStyle/>
          <a:p>
            <a:r>
              <a:rPr lang="en-US" sz="2400" dirty="0" smtClean="0"/>
              <a:t>Layout graph</a:t>
            </a:r>
            <a:endParaRPr lang="en-US" sz="2400" dirty="0"/>
          </a:p>
        </p:txBody>
      </p:sp>
      <p:sp>
        <p:nvSpPr>
          <p:cNvPr id="5" name="TextBox 4"/>
          <p:cNvSpPr txBox="1"/>
          <p:nvPr/>
        </p:nvSpPr>
        <p:spPr>
          <a:xfrm>
            <a:off x="1371601" y="4819596"/>
            <a:ext cx="3581400" cy="830997"/>
          </a:xfrm>
          <a:prstGeom prst="rect">
            <a:avLst/>
          </a:prstGeom>
          <a:noFill/>
        </p:spPr>
        <p:txBody>
          <a:bodyPr wrap="square" rtlCol="0">
            <a:spAutoFit/>
          </a:bodyPr>
          <a:lstStyle/>
          <a:p>
            <a:r>
              <a:rPr lang="en-US" sz="2400" dirty="0" smtClean="0"/>
              <a:t>Construction of de </a:t>
            </a:r>
            <a:r>
              <a:rPr lang="en-US" sz="2400" dirty="0" err="1" smtClean="0"/>
              <a:t>Bruijn</a:t>
            </a:r>
            <a:r>
              <a:rPr lang="en-US" sz="2400" dirty="0" smtClean="0"/>
              <a:t> </a:t>
            </a:r>
          </a:p>
          <a:p>
            <a:r>
              <a:rPr lang="en-US" sz="2400" dirty="0" smtClean="0"/>
              <a:t>graph by gluing repeats</a:t>
            </a:r>
            <a:endParaRPr lang="en-US" sz="2400" dirty="0"/>
          </a:p>
        </p:txBody>
      </p:sp>
      <p:sp>
        <p:nvSpPr>
          <p:cNvPr id="6" name="TextBox 5"/>
          <p:cNvSpPr txBox="1"/>
          <p:nvPr/>
        </p:nvSpPr>
        <p:spPr>
          <a:xfrm>
            <a:off x="5791200" y="4819596"/>
            <a:ext cx="2209800" cy="461665"/>
          </a:xfrm>
          <a:prstGeom prst="rect">
            <a:avLst/>
          </a:prstGeom>
          <a:noFill/>
        </p:spPr>
        <p:txBody>
          <a:bodyPr wrap="square" rtlCol="0">
            <a:spAutoFit/>
          </a:bodyPr>
          <a:lstStyle/>
          <a:p>
            <a:r>
              <a:rPr lang="en-US" sz="2400" dirty="0" smtClean="0"/>
              <a:t>de </a:t>
            </a:r>
            <a:r>
              <a:rPr lang="en-US" sz="2400" dirty="0" err="1" smtClean="0"/>
              <a:t>Bruijn</a:t>
            </a:r>
            <a:r>
              <a:rPr lang="en-US" sz="2400" dirty="0" smtClean="0"/>
              <a:t> graph</a:t>
            </a:r>
            <a:endParaRPr lang="en-US" sz="24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5665107"/>
            <a:ext cx="2678113"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707" y="5645150"/>
            <a:ext cx="2678113" cy="113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7481887"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0" y="2665412"/>
            <a:ext cx="5861050" cy="205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-10</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397</a:t>
            </a:r>
            <a:endParaRPr lang="en-US" dirty="0">
              <a:solidFill>
                <a:schemeClr val="bg1">
                  <a:lumMod val="50000"/>
                </a:schemeClr>
              </a:solidFill>
            </a:endParaRPr>
          </a:p>
        </p:txBody>
      </p:sp>
    </p:spTree>
    <p:extLst>
      <p:ext uri="{BB962C8B-B14F-4D97-AF65-F5344CB8AC3E}">
        <p14:creationId xmlns:p14="http://schemas.microsoft.com/office/powerpoint/2010/main" val="18781367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1854200"/>
            <a:ext cx="7924800" cy="381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65604786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76200"/>
            <a:ext cx="8077200" cy="523220"/>
          </a:xfrm>
          <a:prstGeom prst="rect">
            <a:avLst/>
          </a:prstGeom>
          <a:noFill/>
        </p:spPr>
        <p:txBody>
          <a:bodyPr wrap="square" rtlCol="0">
            <a:spAutoFit/>
          </a:bodyPr>
          <a:lstStyle/>
          <a:p>
            <a:pPr algn="ctr"/>
            <a:r>
              <a:rPr lang="en-US" sz="2800" dirty="0" smtClean="0"/>
              <a:t>de </a:t>
            </a:r>
            <a:r>
              <a:rPr lang="en-US" sz="2800" dirty="0" err="1" smtClean="0"/>
              <a:t>Bruijn</a:t>
            </a:r>
            <a:r>
              <a:rPr lang="en-US" sz="2800" dirty="0" smtClean="0"/>
              <a:t> graphs resolve assembly with higher </a:t>
            </a:r>
            <a:r>
              <a:rPr lang="en-US" sz="2800" i="1" dirty="0" smtClean="0"/>
              <a:t>k</a:t>
            </a:r>
            <a:r>
              <a:rPr lang="en-US" sz="2800" dirty="0" smtClean="0"/>
              <a:t> values</a:t>
            </a:r>
            <a:endParaRPr lang="en-US" sz="2800" dirty="0"/>
          </a:p>
        </p:txBody>
      </p:sp>
      <p:sp>
        <p:nvSpPr>
          <p:cNvPr id="5" name="TextBox 4"/>
          <p:cNvSpPr txBox="1"/>
          <p:nvPr/>
        </p:nvSpPr>
        <p:spPr>
          <a:xfrm>
            <a:off x="5957207" y="4343400"/>
            <a:ext cx="2717090" cy="461665"/>
          </a:xfrm>
          <a:prstGeom prst="rect">
            <a:avLst/>
          </a:prstGeom>
          <a:noFill/>
        </p:spPr>
        <p:txBody>
          <a:bodyPr wrap="none" rtlCol="0">
            <a:spAutoFit/>
          </a:bodyPr>
          <a:lstStyle/>
          <a:p>
            <a:r>
              <a:rPr lang="en-US" sz="2400" i="1" dirty="0" smtClean="0"/>
              <a:t>E. coli </a:t>
            </a:r>
            <a:r>
              <a:rPr lang="en-US" sz="2400" dirty="0" smtClean="0"/>
              <a:t>K12 (k=5,000)</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4676775"/>
            <a:ext cx="27527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152" y="4953000"/>
            <a:ext cx="4572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914400"/>
            <a:ext cx="3401006" cy="2773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0" y="1443335"/>
            <a:ext cx="2341988" cy="461665"/>
          </a:xfrm>
          <a:prstGeom prst="rect">
            <a:avLst/>
          </a:prstGeom>
          <a:noFill/>
        </p:spPr>
        <p:txBody>
          <a:bodyPr wrap="none" rtlCol="0">
            <a:spAutoFit/>
          </a:bodyPr>
          <a:lstStyle/>
          <a:p>
            <a:r>
              <a:rPr lang="en-US" sz="2400" i="1" dirty="0" smtClean="0"/>
              <a:t>E. coli </a:t>
            </a:r>
            <a:r>
              <a:rPr lang="en-US" sz="2400" dirty="0" smtClean="0"/>
              <a:t>K12 (k=50)</a:t>
            </a:r>
            <a:endParaRPr lang="en-US" sz="2400" dirty="0"/>
          </a:p>
        </p:txBody>
      </p:sp>
      <p:sp>
        <p:nvSpPr>
          <p:cNvPr id="4" name="TextBox 3"/>
          <p:cNvSpPr txBox="1"/>
          <p:nvPr/>
        </p:nvSpPr>
        <p:spPr>
          <a:xfrm>
            <a:off x="1524000" y="4343400"/>
            <a:ext cx="2717090" cy="461665"/>
          </a:xfrm>
          <a:prstGeom prst="rect">
            <a:avLst/>
          </a:prstGeom>
          <a:noFill/>
        </p:spPr>
        <p:txBody>
          <a:bodyPr wrap="none" rtlCol="0">
            <a:spAutoFit/>
          </a:bodyPr>
          <a:lstStyle/>
          <a:p>
            <a:r>
              <a:rPr lang="en-US" sz="2400" i="1" dirty="0" smtClean="0"/>
              <a:t>E. coli </a:t>
            </a:r>
            <a:r>
              <a:rPr lang="en-US" sz="2400" dirty="0" smtClean="0"/>
              <a:t>K12 (k=1,000)</a:t>
            </a:r>
            <a:endParaRPr lang="en-US" sz="2400" dirty="0"/>
          </a:p>
        </p:txBody>
      </p:sp>
      <p:sp>
        <p:nvSpPr>
          <p:cNvPr id="6" name="TextBox 5"/>
          <p:cNvSpPr txBox="1"/>
          <p:nvPr/>
        </p:nvSpPr>
        <p:spPr>
          <a:xfrm>
            <a:off x="6033407" y="6400800"/>
            <a:ext cx="2958193" cy="369332"/>
          </a:xfrm>
          <a:prstGeom prst="rect">
            <a:avLst/>
          </a:prstGeom>
          <a:noFill/>
        </p:spPr>
        <p:txBody>
          <a:bodyPr wrap="square" rtlCol="0">
            <a:spAutoFit/>
          </a:bodyPr>
          <a:lstStyle/>
          <a:p>
            <a:r>
              <a:rPr lang="en-US" dirty="0" smtClean="0"/>
              <a:t>Source: PMID </a:t>
            </a:r>
            <a:r>
              <a:rPr lang="en-US" dirty="0"/>
              <a:t>24034426</a:t>
            </a:r>
            <a:endParaRPr lang="en-US" dirty="0"/>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398</a:t>
            </a:r>
            <a:endParaRPr lang="en-US" dirty="0">
              <a:solidFill>
                <a:schemeClr val="bg1">
                  <a:lumMod val="50000"/>
                </a:schemeClr>
              </a:solidFill>
            </a:endParaRPr>
          </a:p>
        </p:txBody>
      </p:sp>
    </p:spTree>
    <p:extLst>
      <p:ext uri="{BB962C8B-B14F-4D97-AF65-F5344CB8AC3E}">
        <p14:creationId xmlns:p14="http://schemas.microsoft.com/office/powerpoint/2010/main" val="4748675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4839088"/>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785509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2"/>
          <p:cNvSpPr txBox="1">
            <a:spLocks noChangeArrowheads="1"/>
          </p:cNvSpPr>
          <p:nvPr/>
        </p:nvSpPr>
        <p:spPr bwMode="auto">
          <a:xfrm>
            <a:off x="1143000" y="228600"/>
            <a:ext cx="78603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a:solidFill>
                  <a:srgbClr val="000000"/>
                </a:solidFill>
                <a:latin typeface="+mn-lt"/>
              </a:rPr>
              <a:t>Next-generation sequence: the problem of alignment</a:t>
            </a:r>
          </a:p>
        </p:txBody>
      </p:sp>
      <p:pic>
        <p:nvPicPr>
          <p:cNvPr id="136195" name="Picture 4"/>
          <p:cNvPicPr>
            <a:picLocks noChangeAspect="1" noChangeArrowheads="1"/>
          </p:cNvPicPr>
          <p:nvPr/>
        </p:nvPicPr>
        <p:blipFill>
          <a:blip r:embed="rId2">
            <a:extLst>
              <a:ext uri="{28A0092B-C50C-407E-A947-70E740481C1C}">
                <a14:useLocalDpi xmlns:a14="http://schemas.microsoft.com/office/drawing/2010/main" val="0"/>
              </a:ext>
            </a:extLst>
          </a:blip>
          <a:srcRect t="28830" r="12500" b="33287"/>
          <a:stretch>
            <a:fillRect/>
          </a:stretch>
        </p:blipFill>
        <p:spPr bwMode="auto">
          <a:xfrm>
            <a:off x="0" y="838200"/>
            <a:ext cx="90360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TextBox 2"/>
          <p:cNvSpPr txBox="1">
            <a:spLocks noChangeArrowheads="1"/>
          </p:cNvSpPr>
          <p:nvPr/>
        </p:nvSpPr>
        <p:spPr bwMode="auto">
          <a:xfrm>
            <a:off x="1219200" y="3733800"/>
            <a:ext cx="7620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000000"/>
                </a:solidFill>
                <a:latin typeface="+mn-lt"/>
              </a:rPr>
              <a:t>Recent software tools allow the mapping (alignment) of millions or billions of short reads to a reference genome. </a:t>
            </a:r>
            <a:br>
              <a:rPr lang="en-US" dirty="0">
                <a:solidFill>
                  <a:srgbClr val="000000"/>
                </a:solidFill>
                <a:latin typeface="+mn-lt"/>
              </a:rPr>
            </a:br>
            <a:endParaRPr lang="en-US" dirty="0">
              <a:solidFill>
                <a:srgbClr val="000000"/>
              </a:solidFill>
              <a:latin typeface="+mn-lt"/>
            </a:endParaRPr>
          </a:p>
          <a:p>
            <a:r>
              <a:rPr lang="en-US" dirty="0">
                <a:solidFill>
                  <a:srgbClr val="000000"/>
                </a:solidFill>
                <a:latin typeface="+mn-lt"/>
              </a:rPr>
              <a:t>--For the human genome, this would take thousands of hours using BLAST. </a:t>
            </a:r>
          </a:p>
          <a:p>
            <a:endParaRPr lang="en-US" dirty="0">
              <a:solidFill>
                <a:srgbClr val="000000"/>
              </a:solidFill>
              <a:latin typeface="+mn-lt"/>
            </a:endParaRPr>
          </a:p>
          <a:p>
            <a:r>
              <a:rPr lang="en-US" dirty="0">
                <a:solidFill>
                  <a:srgbClr val="000000"/>
                </a:solidFill>
                <a:latin typeface="+mn-lt"/>
              </a:rPr>
              <a:t>--Reads may come from regions of repetitive DNA (exacerbated by sequencing errors)</a:t>
            </a:r>
          </a:p>
        </p:txBody>
      </p:sp>
    </p:spTree>
    <p:extLst>
      <p:ext uri="{BB962C8B-B14F-4D97-AF65-F5344CB8AC3E}">
        <p14:creationId xmlns:p14="http://schemas.microsoft.com/office/powerpoint/2010/main" val="955015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3">
            <a:extLst>
              <a:ext uri="{28A0092B-C50C-407E-A947-70E740481C1C}">
                <a14:useLocalDpi xmlns:a14="http://schemas.microsoft.com/office/drawing/2010/main" val="0"/>
              </a:ext>
            </a:extLst>
          </a:blip>
          <a:srcRect l="12869" t="54807" r="17068" b="23978"/>
          <a:stretch>
            <a:fillRect/>
          </a:stretch>
        </p:blipFill>
        <p:spPr bwMode="auto">
          <a:xfrm>
            <a:off x="152400" y="3886200"/>
            <a:ext cx="8712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extBox 10"/>
          <p:cNvSpPr txBox="1">
            <a:spLocks noChangeArrowheads="1"/>
          </p:cNvSpPr>
          <p:nvPr/>
        </p:nvSpPr>
        <p:spPr bwMode="auto">
          <a:xfrm>
            <a:off x="1066800" y="228600"/>
            <a:ext cx="7696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a:solidFill>
                  <a:srgbClr val="000000"/>
                </a:solidFill>
                <a:latin typeface="+mn-lt"/>
              </a:rPr>
              <a:t>Alignment to a reference genome: example of </a:t>
            </a:r>
            <a:r>
              <a:rPr lang="en-US" sz="2800" dirty="0" smtClean="0">
                <a:solidFill>
                  <a:srgbClr val="000000"/>
                </a:solidFill>
                <a:latin typeface="+mn-lt"/>
              </a:rPr>
              <a:t>short-read alignment (Bowtie) </a:t>
            </a:r>
            <a:r>
              <a:rPr lang="en-US" sz="2800" dirty="0">
                <a:solidFill>
                  <a:srgbClr val="000000"/>
                </a:solidFill>
                <a:latin typeface="+mn-lt"/>
              </a:rPr>
              <a:t>results</a:t>
            </a:r>
          </a:p>
        </p:txBody>
      </p:sp>
      <p:sp>
        <p:nvSpPr>
          <p:cNvPr id="139268" name="TextBox 11"/>
          <p:cNvSpPr txBox="1">
            <a:spLocks noChangeArrowheads="1"/>
          </p:cNvSpPr>
          <p:nvPr/>
        </p:nvSpPr>
        <p:spPr bwMode="auto">
          <a:xfrm>
            <a:off x="882006" y="2209800"/>
            <a:ext cx="2731788" cy="8309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dirty="0">
                <a:solidFill>
                  <a:srgbClr val="000000"/>
                </a:solidFill>
                <a:latin typeface="+mn-lt"/>
              </a:rPr>
              <a:t>References to which </a:t>
            </a:r>
          </a:p>
          <a:p>
            <a:pPr algn="ctr"/>
            <a:r>
              <a:rPr lang="en-US" dirty="0">
                <a:solidFill>
                  <a:srgbClr val="000000"/>
                </a:solidFill>
                <a:latin typeface="+mn-lt"/>
              </a:rPr>
              <a:t>reads match</a:t>
            </a:r>
          </a:p>
        </p:txBody>
      </p:sp>
      <p:sp>
        <p:nvSpPr>
          <p:cNvPr id="13" name="Down Arrow 12"/>
          <p:cNvSpPr/>
          <p:nvPr/>
        </p:nvSpPr>
        <p:spPr>
          <a:xfrm>
            <a:off x="2209800" y="3048000"/>
            <a:ext cx="484188" cy="977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0000"/>
              </a:solidFill>
            </a:endParaRPr>
          </a:p>
        </p:txBody>
      </p:sp>
      <p:sp>
        <p:nvSpPr>
          <p:cNvPr id="139270" name="TextBox 13"/>
          <p:cNvSpPr txBox="1">
            <a:spLocks noChangeArrowheads="1"/>
          </p:cNvSpPr>
          <p:nvPr/>
        </p:nvSpPr>
        <p:spPr bwMode="auto">
          <a:xfrm>
            <a:off x="6447530" y="2586038"/>
            <a:ext cx="1886153"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solidFill>
                  <a:srgbClr val="000000"/>
                </a:solidFill>
                <a:latin typeface="+mn-lt"/>
              </a:rPr>
              <a:t>quality scores</a:t>
            </a:r>
          </a:p>
        </p:txBody>
      </p:sp>
      <p:sp>
        <p:nvSpPr>
          <p:cNvPr id="15" name="Down Arrow 14"/>
          <p:cNvSpPr/>
          <p:nvPr/>
        </p:nvSpPr>
        <p:spPr>
          <a:xfrm>
            <a:off x="7162800" y="3048000"/>
            <a:ext cx="484188" cy="977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0000"/>
              </a:solidFill>
            </a:endParaRPr>
          </a:p>
        </p:txBody>
      </p:sp>
      <p:sp>
        <p:nvSpPr>
          <p:cNvPr id="139272" name="TextBox 15"/>
          <p:cNvSpPr txBox="1">
            <a:spLocks noChangeArrowheads="1"/>
          </p:cNvSpPr>
          <p:nvPr/>
        </p:nvSpPr>
        <p:spPr bwMode="auto">
          <a:xfrm>
            <a:off x="4526558" y="2590800"/>
            <a:ext cx="854471"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solidFill>
                  <a:srgbClr val="000000"/>
                </a:solidFill>
                <a:latin typeface="+mn-lt"/>
              </a:rPr>
              <a:t>reads</a:t>
            </a:r>
          </a:p>
        </p:txBody>
      </p:sp>
      <p:sp>
        <p:nvSpPr>
          <p:cNvPr id="17" name="Down Arrow 16"/>
          <p:cNvSpPr/>
          <p:nvPr/>
        </p:nvSpPr>
        <p:spPr>
          <a:xfrm>
            <a:off x="4725988" y="3052763"/>
            <a:ext cx="484187" cy="977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0000"/>
              </a:solidFill>
            </a:endParaRPr>
          </a:p>
        </p:txBody>
      </p:sp>
    </p:spTree>
    <p:extLst>
      <p:ext uri="{BB962C8B-B14F-4D97-AF65-F5344CB8AC3E}">
        <p14:creationId xmlns:p14="http://schemas.microsoft.com/office/powerpoint/2010/main" val="25007905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extLst>
              <a:ext uri="{28A0092B-C50C-407E-A947-70E740481C1C}">
                <a14:useLocalDpi xmlns:a14="http://schemas.microsoft.com/office/drawing/2010/main" val="0"/>
              </a:ext>
            </a:extLst>
          </a:blip>
          <a:srcRect l="3333" t="24348" r="62000" b="19130"/>
          <a:stretch>
            <a:fillRect/>
          </a:stretch>
        </p:blipFill>
        <p:spPr bwMode="auto">
          <a:xfrm>
            <a:off x="152400" y="152400"/>
            <a:ext cx="54102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 Arrow 2"/>
          <p:cNvSpPr/>
          <p:nvPr/>
        </p:nvSpPr>
        <p:spPr>
          <a:xfrm>
            <a:off x="1066800" y="398463"/>
            <a:ext cx="4648200" cy="381000"/>
          </a:xfrm>
          <a:prstGeom prst="leftArrow">
            <a:avLst/>
          </a:prstGeom>
          <a:solidFill>
            <a:schemeClr val="accent6">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0292" name="TextBox 3"/>
          <p:cNvSpPr txBox="1">
            <a:spLocks noChangeArrowheads="1"/>
          </p:cNvSpPr>
          <p:nvPr/>
        </p:nvSpPr>
        <p:spPr bwMode="auto">
          <a:xfrm>
            <a:off x="5700713" y="169863"/>
            <a:ext cx="2681293" cy="830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solidFill>
                  <a:srgbClr val="000000"/>
                </a:solidFill>
                <a:latin typeface="+mn-lt"/>
              </a:rPr>
              <a:t>Reference sequence</a:t>
            </a:r>
          </a:p>
          <a:p>
            <a:r>
              <a:rPr lang="en-US">
                <a:solidFill>
                  <a:srgbClr val="000000"/>
                </a:solidFill>
                <a:latin typeface="+mn-lt"/>
              </a:rPr>
              <a:t>(5 Mb, fasta format)</a:t>
            </a:r>
          </a:p>
        </p:txBody>
      </p:sp>
      <p:sp>
        <p:nvSpPr>
          <p:cNvPr id="5" name="Left Arrow 4"/>
          <p:cNvSpPr/>
          <p:nvPr/>
        </p:nvSpPr>
        <p:spPr>
          <a:xfrm>
            <a:off x="1755775" y="1470025"/>
            <a:ext cx="4648200" cy="381000"/>
          </a:xfrm>
          <a:prstGeom prst="leftArrow">
            <a:avLst/>
          </a:prstGeom>
          <a:solidFill>
            <a:schemeClr val="accent6">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0294" name="TextBox 5"/>
          <p:cNvSpPr txBox="1">
            <a:spLocks noChangeArrowheads="1"/>
          </p:cNvSpPr>
          <p:nvPr/>
        </p:nvSpPr>
        <p:spPr bwMode="auto">
          <a:xfrm>
            <a:off x="6388100" y="1414463"/>
            <a:ext cx="1606329"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solidFill>
                  <a:srgbClr val="000000"/>
                </a:solidFill>
                <a:latin typeface="+mn-lt"/>
              </a:rPr>
              <a:t>Read depth</a:t>
            </a:r>
          </a:p>
        </p:txBody>
      </p:sp>
      <p:sp>
        <p:nvSpPr>
          <p:cNvPr id="7" name="Left Arrow 6"/>
          <p:cNvSpPr/>
          <p:nvPr/>
        </p:nvSpPr>
        <p:spPr>
          <a:xfrm>
            <a:off x="4572000" y="2468563"/>
            <a:ext cx="1295400" cy="381000"/>
          </a:xfrm>
          <a:prstGeom prst="leftArrow">
            <a:avLst/>
          </a:prstGeom>
          <a:solidFill>
            <a:schemeClr val="accent6">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0000"/>
              </a:solidFill>
            </a:endParaRPr>
          </a:p>
        </p:txBody>
      </p:sp>
      <p:sp>
        <p:nvSpPr>
          <p:cNvPr id="140296" name="TextBox 7"/>
          <p:cNvSpPr txBox="1">
            <a:spLocks noChangeArrowheads="1"/>
          </p:cNvSpPr>
          <p:nvPr/>
        </p:nvSpPr>
        <p:spPr bwMode="auto">
          <a:xfrm>
            <a:off x="5562600" y="2239963"/>
            <a:ext cx="3017473" cy="830997"/>
          </a:xfrm>
          <a:prstGeom prst="rect">
            <a:avLst/>
          </a:prstGeom>
          <a:solidFill>
            <a:schemeClr val="bg1"/>
          </a:solidFill>
          <a:ln w="9525">
            <a:solidFill>
              <a:srgbClr val="000000"/>
            </a:solidFill>
            <a:miter lim="800000"/>
            <a:headEnd/>
            <a:tailEnd/>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solidFill>
                  <a:srgbClr val="000000"/>
                </a:solidFill>
                <a:latin typeface="+mn-lt"/>
              </a:rPr>
              <a:t>Reference sequence A;</a:t>
            </a:r>
          </a:p>
          <a:p>
            <a:r>
              <a:rPr lang="en-US">
                <a:solidFill>
                  <a:srgbClr val="000000"/>
                </a:solidFill>
                <a:latin typeface="+mn-lt"/>
              </a:rPr>
              <a:t>Sample has G 29 times</a:t>
            </a:r>
          </a:p>
        </p:txBody>
      </p:sp>
      <p:sp>
        <p:nvSpPr>
          <p:cNvPr id="9" name="Left Arrow 8"/>
          <p:cNvSpPr/>
          <p:nvPr/>
        </p:nvSpPr>
        <p:spPr>
          <a:xfrm>
            <a:off x="4103688" y="4986338"/>
            <a:ext cx="711200" cy="381000"/>
          </a:xfrm>
          <a:prstGeom prst="leftArrow">
            <a:avLst/>
          </a:prstGeom>
          <a:solidFill>
            <a:schemeClr val="accent6">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0000"/>
              </a:solidFill>
            </a:endParaRPr>
          </a:p>
        </p:txBody>
      </p:sp>
      <p:sp>
        <p:nvSpPr>
          <p:cNvPr id="140298" name="TextBox 9"/>
          <p:cNvSpPr txBox="1">
            <a:spLocks noChangeArrowheads="1"/>
          </p:cNvSpPr>
          <p:nvPr/>
        </p:nvSpPr>
        <p:spPr bwMode="auto">
          <a:xfrm>
            <a:off x="4800600" y="4732338"/>
            <a:ext cx="4191000"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solidFill>
                  <a:srgbClr val="000000"/>
                </a:solidFill>
                <a:latin typeface="+mn-lt"/>
              </a:rPr>
              <a:t>. and , denote agreement with reference on top, bottom strands</a:t>
            </a:r>
          </a:p>
        </p:txBody>
      </p:sp>
      <p:sp>
        <p:nvSpPr>
          <p:cNvPr id="140299" name="TextBox 5"/>
          <p:cNvSpPr txBox="1">
            <a:spLocks noChangeArrowheads="1"/>
          </p:cNvSpPr>
          <p:nvPr/>
        </p:nvSpPr>
        <p:spPr bwMode="auto">
          <a:xfrm>
            <a:off x="7019925" y="6243638"/>
            <a:ext cx="1876986"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solidFill>
                  <a:srgbClr val="000000"/>
                </a:solidFill>
                <a:latin typeface="+mn-lt"/>
              </a:rPr>
              <a:t>MAQ analysis</a:t>
            </a:r>
          </a:p>
        </p:txBody>
      </p:sp>
    </p:spTree>
    <p:extLst>
      <p:ext uri="{BB962C8B-B14F-4D97-AF65-F5344CB8AC3E}">
        <p14:creationId xmlns:p14="http://schemas.microsoft.com/office/powerpoint/2010/main" val="331966282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04800" y="3048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BWA: a popular short-read aligner</a:t>
            </a:r>
            <a:endParaRPr lang="en-US" sz="2800" dirty="0">
              <a:solidFill>
                <a:srgbClr val="000000"/>
              </a:solidFill>
              <a:latin typeface="+mn-lt"/>
            </a:endParaRPr>
          </a:p>
        </p:txBody>
      </p:sp>
      <p:sp>
        <p:nvSpPr>
          <p:cNvPr id="134147" name="Line 3"/>
          <p:cNvSpPr>
            <a:spLocks noChangeShapeType="1"/>
          </p:cNvSpPr>
          <p:nvPr/>
        </p:nvSpPr>
        <p:spPr bwMode="auto">
          <a:xfrm>
            <a:off x="1524000" y="1066800"/>
            <a:ext cx="7010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1371600" y="1371600"/>
            <a:ext cx="7467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charset="0"/>
              <a:buChar char="•"/>
            </a:pPr>
            <a:r>
              <a:rPr lang="en-US" dirty="0">
                <a:solidFill>
                  <a:srgbClr val="000000"/>
                </a:solidFill>
                <a:latin typeface="+mn-lt"/>
              </a:rPr>
              <a:t> </a:t>
            </a:r>
            <a:r>
              <a:rPr lang="en-US" dirty="0" smtClean="0">
                <a:solidFill>
                  <a:srgbClr val="000000"/>
                </a:solidFill>
                <a:latin typeface="+mn-lt"/>
              </a:rPr>
              <a:t>Aligns short reads (&lt;200 base pairs) to a reference genome</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Fast, accurate</a:t>
            </a:r>
          </a:p>
          <a:p>
            <a:pPr>
              <a:buFont typeface="Arial" charset="0"/>
              <a:buChar char="•"/>
            </a:pPr>
            <a:endParaRPr lang="en-US" dirty="0">
              <a:solidFill>
                <a:srgbClr val="000000"/>
              </a:solidFill>
              <a:latin typeface="+mn-lt"/>
            </a:endParaRPr>
          </a:p>
          <a:p>
            <a:pPr>
              <a:buFont typeface="Arial" charset="0"/>
              <a:buChar char="•"/>
            </a:pPr>
            <a:r>
              <a:rPr lang="en-US" dirty="0">
                <a:solidFill>
                  <a:srgbClr val="000000"/>
                </a:solidFill>
                <a:latin typeface="+mn-lt"/>
              </a:rPr>
              <a:t> Learn more at http://bio-bwa.sourceforge.net</a:t>
            </a:r>
            <a:r>
              <a:rPr lang="en-US" dirty="0" smtClean="0">
                <a:solidFill>
                  <a:srgbClr val="000000"/>
                </a:solidFill>
                <a:latin typeface="+mn-lt"/>
              </a:rPr>
              <a:t>/</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Command-line software for the Linux environment (like essentially all NGS tools)</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Try it in a web-accessible version! Go to Galaxy &gt; see list of tools on left sidebar &gt; NGS Toolbox beta &gt; NGS: Mapping &gt; Map with BWA for Illumina</a:t>
            </a:r>
            <a:endParaRPr lang="en-US" dirty="0">
              <a:solidFill>
                <a:srgbClr val="000000"/>
              </a:solidFill>
              <a:latin typeface="+mn-lt"/>
            </a:endParaRPr>
          </a:p>
        </p:txBody>
      </p:sp>
    </p:spTree>
    <p:extLst>
      <p:ext uri="{BB962C8B-B14F-4D97-AF65-F5344CB8AC3E}">
        <p14:creationId xmlns:p14="http://schemas.microsoft.com/office/powerpoint/2010/main" val="20202681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l="14085" t="40616" r="28452" b="6598"/>
          <a:stretch>
            <a:fillRect/>
          </a:stretch>
        </p:blipFill>
        <p:spPr bwMode="auto">
          <a:xfrm>
            <a:off x="1752600" y="1295400"/>
            <a:ext cx="73152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5" name="TextBox 2"/>
          <p:cNvSpPr txBox="1">
            <a:spLocks noChangeArrowheads="1"/>
          </p:cNvSpPr>
          <p:nvPr/>
        </p:nvSpPr>
        <p:spPr bwMode="auto">
          <a:xfrm>
            <a:off x="1118962" y="152400"/>
            <a:ext cx="7567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lang="en-US" sz="2800" dirty="0">
                <a:solidFill>
                  <a:srgbClr val="000000"/>
                </a:solidFill>
                <a:latin typeface="Gill Sans MT" panose="020B0502020104020203" pitchFamily="34" charset="0"/>
              </a:rPr>
              <a:t>Next-generation sequence data: visualizing </a:t>
            </a:r>
            <a:r>
              <a:rPr lang="en-US" sz="2800" dirty="0" smtClean="0">
                <a:solidFill>
                  <a:srgbClr val="000000"/>
                </a:solidFill>
                <a:latin typeface="Gill Sans MT" panose="020B0502020104020203" pitchFamily="34" charset="0"/>
              </a:rPr>
              <a:t>of short reads aligned to a reference genome</a:t>
            </a:r>
            <a:endParaRPr lang="en-US" sz="2800" dirty="0">
              <a:solidFill>
                <a:srgbClr val="000000"/>
              </a:solidFill>
              <a:latin typeface="Gill Sans MT" panose="020B0502020104020203" pitchFamily="34" charset="0"/>
            </a:endParaRPr>
          </a:p>
        </p:txBody>
      </p:sp>
      <p:sp>
        <p:nvSpPr>
          <p:cNvPr id="4" name="TextBox 2"/>
          <p:cNvSpPr txBox="1">
            <a:spLocks noChangeArrowheads="1"/>
          </p:cNvSpPr>
          <p:nvPr/>
        </p:nvSpPr>
        <p:spPr bwMode="auto">
          <a:xfrm>
            <a:off x="1118962" y="6172200"/>
            <a:ext cx="3043009" cy="461665"/>
          </a:xfrm>
          <a:prstGeom prst="rect">
            <a:avLst/>
          </a:prstGeom>
          <a:solidFill>
            <a:schemeClr val="bg1"/>
          </a:solidFill>
          <a:ln w="28575">
            <a:solidFill>
              <a:srgbClr val="CC3300"/>
            </a:solid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lang="en-US" dirty="0" smtClean="0">
                <a:solidFill>
                  <a:srgbClr val="000000"/>
                </a:solidFill>
                <a:latin typeface="Gill Sans MT" panose="020B0502020104020203" pitchFamily="34" charset="0"/>
              </a:rPr>
              <a:t>reference genome</a:t>
            </a:r>
            <a:endParaRPr lang="en-US" dirty="0">
              <a:solidFill>
                <a:srgbClr val="000000"/>
              </a:solidFill>
              <a:latin typeface="Gill Sans MT" panose="020B0502020104020203" pitchFamily="34" charset="0"/>
            </a:endParaRPr>
          </a:p>
        </p:txBody>
      </p:sp>
      <p:sp>
        <p:nvSpPr>
          <p:cNvPr id="5" name="TextBox 2"/>
          <p:cNvSpPr txBox="1">
            <a:spLocks noChangeArrowheads="1"/>
          </p:cNvSpPr>
          <p:nvPr/>
        </p:nvSpPr>
        <p:spPr bwMode="auto">
          <a:xfrm>
            <a:off x="1447800" y="3429000"/>
            <a:ext cx="1290409" cy="461665"/>
          </a:xfrm>
          <a:prstGeom prst="rect">
            <a:avLst/>
          </a:prstGeom>
          <a:solidFill>
            <a:schemeClr val="bg1"/>
          </a:solidFill>
          <a:ln w="28575">
            <a:solidFill>
              <a:srgbClr val="CC3300"/>
            </a:solid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lang="en-US" dirty="0" smtClean="0">
                <a:solidFill>
                  <a:srgbClr val="000000"/>
                </a:solidFill>
                <a:latin typeface="Gill Sans MT" panose="020B0502020104020203" pitchFamily="34" charset="0"/>
              </a:rPr>
              <a:t>reads</a:t>
            </a:r>
            <a:endParaRPr lang="en-US" dirty="0">
              <a:solidFill>
                <a:srgbClr val="000000"/>
              </a:solidFill>
              <a:latin typeface="Gill Sans MT" panose="020B0502020104020203" pitchFamily="34" charset="0"/>
            </a:endParaRPr>
          </a:p>
        </p:txBody>
      </p:sp>
      <p:sp>
        <p:nvSpPr>
          <p:cNvPr id="6" name="TextBox 2"/>
          <p:cNvSpPr txBox="1">
            <a:spLocks noChangeArrowheads="1"/>
          </p:cNvSpPr>
          <p:nvPr/>
        </p:nvSpPr>
        <p:spPr bwMode="auto">
          <a:xfrm>
            <a:off x="7224486" y="5024735"/>
            <a:ext cx="1290409" cy="461665"/>
          </a:xfrm>
          <a:prstGeom prst="rect">
            <a:avLst/>
          </a:prstGeom>
          <a:solidFill>
            <a:schemeClr val="bg1"/>
          </a:solidFill>
          <a:ln w="28575">
            <a:solidFill>
              <a:srgbClr val="CC3300"/>
            </a:solid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lang="en-US" dirty="0" smtClean="0">
                <a:solidFill>
                  <a:srgbClr val="000000"/>
                </a:solidFill>
                <a:latin typeface="Gill Sans MT" panose="020B0502020104020203" pitchFamily="34" charset="0"/>
              </a:rPr>
              <a:t>variant</a:t>
            </a:r>
            <a:endParaRPr lang="en-US" dirty="0">
              <a:solidFill>
                <a:srgbClr val="000000"/>
              </a:solidFill>
              <a:latin typeface="Gill Sans MT" panose="020B0502020104020203" pitchFamily="34" charset="0"/>
            </a:endParaRPr>
          </a:p>
        </p:txBody>
      </p:sp>
      <p:sp>
        <p:nvSpPr>
          <p:cNvPr id="2" name="Up Arrow 1"/>
          <p:cNvSpPr/>
          <p:nvPr/>
        </p:nvSpPr>
        <p:spPr>
          <a:xfrm>
            <a:off x="7777842" y="4164204"/>
            <a:ext cx="190500" cy="831503"/>
          </a:xfrm>
          <a:prstGeom prst="upArrow">
            <a:avLst/>
          </a:prstGeom>
          <a:solidFill>
            <a:srgbClr val="CC3300"/>
          </a:soli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latin typeface="Gill Sans MT" panose="020B0502020104020203" pitchFamily="34" charset="0"/>
            </a:endParaRPr>
          </a:p>
        </p:txBody>
      </p:sp>
    </p:spTree>
    <p:extLst>
      <p:ext uri="{BB962C8B-B14F-4D97-AF65-F5344CB8AC3E}">
        <p14:creationId xmlns:p14="http://schemas.microsoft.com/office/powerpoint/2010/main" val="199290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76200"/>
            <a:ext cx="8023837" cy="954107"/>
          </a:xfrm>
          <a:prstGeom prst="rect">
            <a:avLst/>
          </a:prstGeom>
          <a:noFill/>
        </p:spPr>
        <p:txBody>
          <a:bodyPr wrap="square" rtlCol="0">
            <a:spAutoFit/>
          </a:bodyPr>
          <a:lstStyle/>
          <a:p>
            <a:pPr algn="ctr"/>
            <a:r>
              <a:rPr lang="en-US" sz="2800" dirty="0" smtClean="0"/>
              <a:t>Reads (FASTQ format) can be mapped to a reference genome using software tools such as BWA</a:t>
            </a:r>
            <a:endParaRPr lang="en-US" sz="2800" dirty="0"/>
          </a:p>
        </p:txBody>
      </p:sp>
      <p:sp>
        <p:nvSpPr>
          <p:cNvPr id="5" name="TextBox 4"/>
          <p:cNvSpPr txBox="1"/>
          <p:nvPr/>
        </p:nvSpPr>
        <p:spPr>
          <a:xfrm>
            <a:off x="1120163" y="1600200"/>
            <a:ext cx="771903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There are dozens of aligners to choose from.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Each aligner has many parameters you can choose.</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BWA is a popular aligner.  It stands for “Burroughs-Wheeler Aligner” referring to the algorithmic approach. See http</a:t>
            </a:r>
            <a:r>
              <a:rPr lang="en-US" sz="2400" dirty="0"/>
              <a:t>://bio-</a:t>
            </a:r>
            <a:r>
              <a:rPr lang="en-US" sz="2400" dirty="0" err="1"/>
              <a:t>bwa.sourceforge.net</a:t>
            </a:r>
            <a:endParaRPr lang="en-US" sz="2400" dirty="0"/>
          </a:p>
        </p:txBody>
      </p:sp>
      <p:cxnSp>
        <p:nvCxnSpPr>
          <p:cNvPr id="6" name="Straight Connector 5"/>
          <p:cNvCxnSpPr/>
          <p:nvPr/>
        </p:nvCxnSpPr>
        <p:spPr>
          <a:xfrm>
            <a:off x="1295400" y="1113972"/>
            <a:ext cx="746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5594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76200"/>
            <a:ext cx="8023837" cy="954107"/>
          </a:xfrm>
          <a:prstGeom prst="rect">
            <a:avLst/>
          </a:prstGeom>
          <a:noFill/>
        </p:spPr>
        <p:txBody>
          <a:bodyPr wrap="square" rtlCol="0">
            <a:spAutoFit/>
          </a:bodyPr>
          <a:lstStyle/>
          <a:p>
            <a:pPr algn="ctr"/>
            <a:r>
              <a:rPr lang="en-US" sz="2800" dirty="0" smtClean="0"/>
              <a:t>Reads (FASTQ format) can be mapped to a reference genome using software tools such as BWA (cont.)</a:t>
            </a:r>
            <a:endParaRPr lang="en-US" sz="2800" dirty="0"/>
          </a:p>
        </p:txBody>
      </p:sp>
      <p:sp>
        <p:nvSpPr>
          <p:cNvPr id="5" name="TextBox 4"/>
          <p:cNvSpPr txBox="1"/>
          <p:nvPr/>
        </p:nvSpPr>
        <p:spPr>
          <a:xfrm>
            <a:off x="1120163" y="1219200"/>
            <a:ext cx="7719037" cy="452431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Considerations are speed and sensitivity.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For all software we measure error rates: using some gold standard we define true positive (TP) and true negative (TN) results, and we then define sensitivity and specificity.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 standard format has been introduced called Sequence Alignment/Map (SAM). Its binary version (which is compressed) is called BAM.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Google SAM/BAM for specifications &amp; more information.</a:t>
            </a:r>
            <a:endParaRPr lang="en-US" sz="2400" dirty="0"/>
          </a:p>
        </p:txBody>
      </p:sp>
      <p:cxnSp>
        <p:nvCxnSpPr>
          <p:cNvPr id="6" name="Straight Connector 5"/>
          <p:cNvCxnSpPr/>
          <p:nvPr/>
        </p:nvCxnSpPr>
        <p:spPr>
          <a:xfrm>
            <a:off x="1295400" y="1113972"/>
            <a:ext cx="746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76697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95400" y="76200"/>
            <a:ext cx="7315200" cy="954107"/>
          </a:xfrm>
          <a:prstGeom prst="rect">
            <a:avLst/>
          </a:prstGeom>
          <a:noFill/>
        </p:spPr>
        <p:txBody>
          <a:bodyPr wrap="square" rtlCol="0">
            <a:spAutoFit/>
          </a:bodyPr>
          <a:lstStyle/>
          <a:p>
            <a:pPr algn="ctr"/>
            <a:r>
              <a:rPr lang="en-US" sz="2800" dirty="0" smtClean="0"/>
              <a:t>As repeat regions share </a:t>
            </a:r>
            <a:r>
              <a:rPr lang="en-US" sz="2800" i="1" dirty="0" smtClean="0"/>
              <a:t>lower</a:t>
            </a:r>
            <a:r>
              <a:rPr lang="en-US" sz="2800" dirty="0" smtClean="0"/>
              <a:t> identity,</a:t>
            </a:r>
          </a:p>
          <a:p>
            <a:pPr algn="ctr"/>
            <a:r>
              <a:rPr lang="en-US" sz="2800" dirty="0" smtClean="0"/>
              <a:t>read mapping gains </a:t>
            </a:r>
            <a:r>
              <a:rPr lang="en-US" sz="2800" i="1" dirty="0" smtClean="0"/>
              <a:t>higher</a:t>
            </a:r>
            <a:r>
              <a:rPr lang="en-US" sz="2800" dirty="0" smtClean="0"/>
              <a:t> confidence</a:t>
            </a:r>
            <a:endParaRPr lang="en-US" sz="2800" dirty="0"/>
          </a:p>
        </p:txBody>
      </p:sp>
      <p:sp>
        <p:nvSpPr>
          <p:cNvPr id="6" name="TextBox 5"/>
          <p:cNvSpPr txBox="1"/>
          <p:nvPr/>
        </p:nvSpPr>
        <p:spPr>
          <a:xfrm>
            <a:off x="6033407" y="6400800"/>
            <a:ext cx="2958193" cy="369332"/>
          </a:xfrm>
          <a:prstGeom prst="rect">
            <a:avLst/>
          </a:prstGeom>
          <a:noFill/>
        </p:spPr>
        <p:txBody>
          <a:bodyPr wrap="square" rtlCol="0">
            <a:spAutoFit/>
          </a:bodyPr>
          <a:lstStyle/>
          <a:p>
            <a:r>
              <a:rPr lang="en-US" dirty="0" smtClean="0"/>
              <a:t>Source: PMID </a:t>
            </a:r>
            <a:r>
              <a:rPr lang="en-US" dirty="0"/>
              <a:t>22124482</a:t>
            </a:r>
            <a:endParaRPr lang="en-US" dirty="0"/>
          </a:p>
        </p:txBody>
      </p:sp>
      <p:pic>
        <p:nvPicPr>
          <p:cNvPr id="3" name="Picture 2" descr="Screen Shot 2017-02-22 at 5.00.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814" y="1447801"/>
            <a:ext cx="7298786" cy="4687956"/>
          </a:xfrm>
          <a:prstGeom prst="rect">
            <a:avLst/>
          </a:prstGeom>
        </p:spPr>
      </p:pic>
      <p:sp>
        <p:nvSpPr>
          <p:cNvPr id="4" name="TextBox 3"/>
          <p:cNvSpPr txBox="1"/>
          <p:nvPr/>
        </p:nvSpPr>
        <p:spPr>
          <a:xfrm>
            <a:off x="3581695" y="5895462"/>
            <a:ext cx="2819105" cy="400110"/>
          </a:xfrm>
          <a:prstGeom prst="rect">
            <a:avLst/>
          </a:prstGeom>
          <a:solidFill>
            <a:srgbClr val="FFFFFF"/>
          </a:solidFill>
        </p:spPr>
        <p:txBody>
          <a:bodyPr wrap="none" rtlCol="0">
            <a:spAutoFit/>
          </a:bodyPr>
          <a:lstStyle/>
          <a:p>
            <a:r>
              <a:rPr lang="en-US" sz="2000" dirty="0" smtClean="0"/>
              <a:t>Read mapping confidence</a:t>
            </a:r>
            <a:endParaRPr lang="en-US" sz="2000" dirty="0"/>
          </a:p>
        </p:txBody>
      </p:sp>
      <p:sp>
        <p:nvSpPr>
          <p:cNvPr id="2" name="TextBox 1"/>
          <p:cNvSpPr txBox="1"/>
          <p:nvPr/>
        </p:nvSpPr>
        <p:spPr>
          <a:xfrm>
            <a:off x="3276600" y="1428690"/>
            <a:ext cx="3161122" cy="400110"/>
          </a:xfrm>
          <a:prstGeom prst="rect">
            <a:avLst/>
          </a:prstGeom>
          <a:solidFill>
            <a:schemeClr val="bg1"/>
          </a:solidFill>
        </p:spPr>
        <p:txBody>
          <a:bodyPr wrap="none" rtlCol="0">
            <a:spAutoFit/>
          </a:bodyPr>
          <a:lstStyle/>
          <a:p>
            <a:r>
              <a:rPr lang="en-US" sz="2000" dirty="0" smtClean="0"/>
              <a:t>Relatedness of repeat copies</a:t>
            </a:r>
            <a:endParaRPr lang="en-US" sz="2000" dirty="0"/>
          </a:p>
        </p:txBody>
      </p:sp>
      <p:sp>
        <p:nvSpPr>
          <p:cNvPr id="9" name="TextBox 8"/>
          <p:cNvSpPr txBox="1"/>
          <p:nvPr/>
        </p:nvSpPr>
        <p:spPr>
          <a:xfrm>
            <a:off x="14514" y="5934670"/>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401</a:t>
            </a:r>
            <a:endParaRPr lang="en-US" dirty="0">
              <a:solidFill>
                <a:schemeClr val="bg1">
                  <a:lumMod val="50000"/>
                </a:schemeClr>
              </a:solidFill>
            </a:endParaRPr>
          </a:p>
        </p:txBody>
      </p:sp>
    </p:spTree>
    <p:extLst>
      <p:ext uri="{BB962C8B-B14F-4D97-AF65-F5344CB8AC3E}">
        <p14:creationId xmlns:p14="http://schemas.microsoft.com/office/powerpoint/2010/main" val="172460248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524000" y="152400"/>
            <a:ext cx="66832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b="0" dirty="0" smtClean="0">
                <a:latin typeface="Gill Sans MT"/>
                <a:cs typeface="Gill Sans MT"/>
              </a:rPr>
              <a:t>Sanger sequencing: what we had before NGS</a:t>
            </a:r>
          </a:p>
        </p:txBody>
      </p:sp>
      <p:sp>
        <p:nvSpPr>
          <p:cNvPr id="46083" name="Line 3"/>
          <p:cNvSpPr>
            <a:spLocks noChangeShapeType="1"/>
          </p:cNvSpPr>
          <p:nvPr/>
        </p:nvSpPr>
        <p:spPr bwMode="auto">
          <a:xfrm>
            <a:off x="1447800" y="762000"/>
            <a:ext cx="7010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endParaRPr lang="en-US" b="1" smtClean="0">
              <a:latin typeface="Gill Sans MT"/>
              <a:cs typeface="Gill Sans MT"/>
            </a:endParaRPr>
          </a:p>
        </p:txBody>
      </p:sp>
      <p:sp>
        <p:nvSpPr>
          <p:cNvPr id="46084" name="Text Box 4"/>
          <p:cNvSpPr txBox="1">
            <a:spLocks noChangeArrowheads="1"/>
          </p:cNvSpPr>
          <p:nvPr/>
        </p:nvSpPr>
        <p:spPr bwMode="auto">
          <a:xfrm>
            <a:off x="1447800" y="1301750"/>
            <a:ext cx="7315200" cy="41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b="0" dirty="0" smtClean="0">
                <a:latin typeface="Gill Sans MT"/>
                <a:cs typeface="Gill Sans MT"/>
              </a:rPr>
              <a:t>Introduced in 1977</a:t>
            </a:r>
          </a:p>
          <a:p>
            <a:pPr eaLnBrk="1" hangingPunct="1"/>
            <a:endParaRPr lang="en-US" b="0" dirty="0" smtClean="0">
              <a:latin typeface="Gill Sans MT"/>
              <a:cs typeface="Gill Sans MT"/>
            </a:endParaRPr>
          </a:p>
          <a:p>
            <a:pPr eaLnBrk="1" hangingPunct="1"/>
            <a:r>
              <a:rPr lang="en-US" b="0" dirty="0" smtClean="0">
                <a:latin typeface="Gill Sans MT"/>
                <a:cs typeface="Gill Sans MT"/>
              </a:rPr>
              <a:t>A template is denatured to form single strands, and extended with a polymerase in the presence of dideoxynucleotides (ddNTPs) that cause chain termination.</a:t>
            </a:r>
          </a:p>
          <a:p>
            <a:pPr eaLnBrk="1" hangingPunct="1"/>
            <a:endParaRPr lang="en-US" b="0" dirty="0" smtClean="0">
              <a:latin typeface="Gill Sans MT"/>
              <a:cs typeface="Gill Sans MT"/>
            </a:endParaRPr>
          </a:p>
          <a:p>
            <a:pPr eaLnBrk="1" hangingPunct="1"/>
            <a:r>
              <a:rPr lang="en-US" b="0" dirty="0" smtClean="0">
                <a:latin typeface="Gill Sans MT"/>
                <a:cs typeface="Gill Sans MT"/>
              </a:rPr>
              <a:t>Typical read lengths are up to 800 base pairs. For the sequencing of Craig Venter’s genome (2007; first whole genome of an individual), Sanger sequencing was employed because of its relatively long read lengths.</a:t>
            </a:r>
          </a:p>
        </p:txBody>
      </p:sp>
    </p:spTree>
    <p:extLst>
      <p:ext uri="{BB962C8B-B14F-4D97-AF65-F5344CB8AC3E}">
        <p14:creationId xmlns:p14="http://schemas.microsoft.com/office/powerpoint/2010/main" val="296389255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34670"/>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401</a:t>
            </a:r>
            <a:endParaRPr lang="en-US" dirty="0">
              <a:solidFill>
                <a:schemeClr val="bg1">
                  <a:lumMod val="50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21777"/>
            <a:ext cx="7975600" cy="123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5400" y="152400"/>
            <a:ext cx="7315200" cy="954107"/>
          </a:xfrm>
          <a:prstGeom prst="rect">
            <a:avLst/>
          </a:prstGeom>
          <a:noFill/>
        </p:spPr>
        <p:txBody>
          <a:bodyPr wrap="square" rtlCol="0">
            <a:spAutoFit/>
          </a:bodyPr>
          <a:lstStyle/>
          <a:p>
            <a:pPr algn="ctr"/>
            <a:r>
              <a:rPr lang="en-US" sz="2800" dirty="0" smtClean="0"/>
              <a:t>There is ambiguity mapping a read with a mismatch versus a deletion</a:t>
            </a:r>
            <a:endParaRPr lang="en-US" sz="2800" dirty="0"/>
          </a:p>
        </p:txBody>
      </p:sp>
      <p:sp>
        <p:nvSpPr>
          <p:cNvPr id="5" name="TextBox 4"/>
          <p:cNvSpPr txBox="1"/>
          <p:nvPr/>
        </p:nvSpPr>
        <p:spPr>
          <a:xfrm>
            <a:off x="6033407" y="6400800"/>
            <a:ext cx="2958193" cy="369332"/>
          </a:xfrm>
          <a:prstGeom prst="rect">
            <a:avLst/>
          </a:prstGeom>
          <a:noFill/>
        </p:spPr>
        <p:txBody>
          <a:bodyPr wrap="square" rtlCol="0">
            <a:spAutoFit/>
          </a:bodyPr>
          <a:lstStyle/>
          <a:p>
            <a:r>
              <a:rPr lang="en-US" dirty="0" smtClean="0"/>
              <a:t>Source: PMID </a:t>
            </a:r>
            <a:r>
              <a:rPr lang="en-US" dirty="0" err="1" smtClean="0"/>
              <a:t>xxxxxxxx</a:t>
            </a:r>
            <a:endParaRPr lang="en-US" dirty="0"/>
          </a:p>
        </p:txBody>
      </p:sp>
    </p:spTree>
    <p:extLst>
      <p:ext uri="{BB962C8B-B14F-4D97-AF65-F5344CB8AC3E}">
        <p14:creationId xmlns:p14="http://schemas.microsoft.com/office/powerpoint/2010/main" val="187813678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5201620"/>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785509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419" t="40029" r="26896" b="26353"/>
          <a:stretch/>
        </p:blipFill>
        <p:spPr bwMode="auto">
          <a:xfrm>
            <a:off x="457200" y="1828800"/>
            <a:ext cx="7970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10"/>
          <p:cNvSpPr txBox="1">
            <a:spLocks noChangeArrowheads="1"/>
          </p:cNvSpPr>
          <p:nvPr/>
        </p:nvSpPr>
        <p:spPr bwMode="auto">
          <a:xfrm>
            <a:off x="141307" y="228600"/>
            <a:ext cx="8861145" cy="523220"/>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BWA and other aligners produce </a:t>
            </a:r>
            <a:r>
              <a:rPr lang="en-US" sz="2800" dirty="0" smtClean="0">
                <a:solidFill>
                  <a:srgbClr val="000000"/>
                </a:solidFill>
                <a:latin typeface="+mn-lt"/>
              </a:rPr>
              <a:t>output </a:t>
            </a:r>
            <a:r>
              <a:rPr lang="en-US" sz="2800" dirty="0" smtClean="0">
                <a:solidFill>
                  <a:srgbClr val="000000"/>
                </a:solidFill>
                <a:latin typeface="+mn-lt"/>
              </a:rPr>
              <a:t>in </a:t>
            </a:r>
            <a:r>
              <a:rPr lang="en-US" sz="2800" dirty="0" smtClean="0">
                <a:solidFill>
                  <a:srgbClr val="000000"/>
                </a:solidFill>
                <a:latin typeface="+mn-lt"/>
              </a:rPr>
              <a:t>the SAM format</a:t>
            </a:r>
            <a:endParaRPr lang="en-US" sz="2800" dirty="0">
              <a:solidFill>
                <a:srgbClr val="000000"/>
              </a:solidFill>
              <a:latin typeface="+mn-lt"/>
            </a:endParaRPr>
          </a:p>
        </p:txBody>
      </p:sp>
    </p:spTree>
    <p:extLst>
      <p:ext uri="{BB962C8B-B14F-4D97-AF65-F5344CB8AC3E}">
        <p14:creationId xmlns:p14="http://schemas.microsoft.com/office/powerpoint/2010/main" val="6353142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219200" y="304800"/>
            <a:ext cx="769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Sequence alignment/map format (SAM) and BAM</a:t>
            </a:r>
            <a:endParaRPr lang="en-US" sz="2800" dirty="0">
              <a:solidFill>
                <a:srgbClr val="000000"/>
              </a:solidFill>
              <a:latin typeface="+mn-lt"/>
            </a:endParaRPr>
          </a:p>
        </p:txBody>
      </p:sp>
      <p:sp>
        <p:nvSpPr>
          <p:cNvPr id="134147" name="Line 3"/>
          <p:cNvSpPr>
            <a:spLocks noChangeShapeType="1"/>
          </p:cNvSpPr>
          <p:nvPr/>
        </p:nvSpPr>
        <p:spPr bwMode="auto">
          <a:xfrm>
            <a:off x="1600200" y="1066800"/>
            <a:ext cx="69342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1295400" y="1524000"/>
            <a:ext cx="7467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charset="0"/>
              <a:buChar char="•"/>
            </a:pPr>
            <a:r>
              <a:rPr lang="en-US" dirty="0">
                <a:solidFill>
                  <a:srgbClr val="000000"/>
                </a:solidFill>
                <a:latin typeface="+mn-lt"/>
              </a:rPr>
              <a:t> </a:t>
            </a:r>
            <a:r>
              <a:rPr lang="en-US" dirty="0" smtClean="0">
                <a:solidFill>
                  <a:srgbClr val="000000"/>
                </a:solidFill>
                <a:latin typeface="+mn-lt"/>
              </a:rPr>
              <a:t>SAM is a common format having sequence reads and their alignment to a reference genome.</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BAM is the binary form of a SAM file.</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Aligned BAM files are available at repositories (Sequence Read Archive at NCBI, ENA at Ensembl)</a:t>
            </a:r>
          </a:p>
          <a:p>
            <a:pPr>
              <a:buFont typeface="Arial" charset="0"/>
              <a:buChar char="•"/>
            </a:pPr>
            <a:endParaRPr lang="en-US" dirty="0">
              <a:solidFill>
                <a:srgbClr val="000000"/>
              </a:solidFill>
              <a:latin typeface="+mn-lt"/>
            </a:endParaRPr>
          </a:p>
          <a:p>
            <a:pPr>
              <a:buFont typeface="Arial" charset="0"/>
              <a:buChar char="•"/>
            </a:pPr>
            <a:r>
              <a:rPr lang="en-US" dirty="0" smtClean="0">
                <a:solidFill>
                  <a:srgbClr val="000000"/>
                </a:solidFill>
                <a:latin typeface="+mn-lt"/>
              </a:rPr>
              <a:t> SAMTools is a software package commonly used to analyze SAM/BAM files.</a:t>
            </a:r>
          </a:p>
          <a:p>
            <a:pPr>
              <a:buFont typeface="Arial" charset="0"/>
              <a:buChar char="•"/>
            </a:pPr>
            <a:endParaRPr lang="en-US" dirty="0">
              <a:solidFill>
                <a:srgbClr val="000000"/>
              </a:solidFill>
              <a:latin typeface="+mn-lt"/>
            </a:endParaRPr>
          </a:p>
          <a:p>
            <a:pPr>
              <a:buFont typeface="Arial" charset="0"/>
              <a:buChar char="•"/>
            </a:pPr>
            <a:r>
              <a:rPr lang="en-US" dirty="0">
                <a:solidFill>
                  <a:srgbClr val="000000"/>
                </a:solidFill>
                <a:latin typeface="+mn-lt"/>
              </a:rPr>
              <a:t> Visit http://samtools.sourceforge.net/</a:t>
            </a:r>
            <a:endParaRPr lang="en-US" dirty="0" smtClean="0">
              <a:solidFill>
                <a:srgbClr val="000000"/>
              </a:solidFill>
              <a:latin typeface="+mn-lt"/>
            </a:endParaRPr>
          </a:p>
        </p:txBody>
      </p:sp>
    </p:spTree>
    <p:extLst>
      <p:ext uri="{BB962C8B-B14F-4D97-AF65-F5344CB8AC3E}">
        <p14:creationId xmlns:p14="http://schemas.microsoft.com/office/powerpoint/2010/main" val="231097951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13</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403</a:t>
            </a:r>
            <a:endParaRPr lang="en-US" dirty="0">
              <a:solidFill>
                <a:schemeClr val="bg1">
                  <a:lumMod val="5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33861"/>
            <a:ext cx="6661150" cy="601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43000" y="76200"/>
            <a:ext cx="7696200" cy="523220"/>
          </a:xfrm>
          <a:prstGeom prst="rect">
            <a:avLst/>
          </a:prstGeom>
          <a:noFill/>
        </p:spPr>
        <p:txBody>
          <a:bodyPr wrap="square" rtlCol="0">
            <a:spAutoFit/>
          </a:bodyPr>
          <a:lstStyle/>
          <a:p>
            <a:pPr algn="ctr"/>
            <a:r>
              <a:rPr lang="en-US" sz="2800" dirty="0" smtClean="0"/>
              <a:t>Anatomy of a Sequence Alignment/Map (SAM) file</a:t>
            </a:r>
            <a:endParaRPr lang="en-US" sz="2800" dirty="0"/>
          </a:p>
        </p:txBody>
      </p:sp>
    </p:spTree>
    <p:extLst>
      <p:ext uri="{BB962C8B-B14F-4D97-AF65-F5344CB8AC3E}">
        <p14:creationId xmlns:p14="http://schemas.microsoft.com/office/powerpoint/2010/main" val="47486753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Fig.9-13</a:t>
            </a:r>
          </a:p>
          <a:p>
            <a:r>
              <a:rPr lang="en-US" dirty="0" smtClean="0">
                <a:solidFill>
                  <a:schemeClr val="bg1">
                    <a:lumMod val="50000"/>
                  </a:schemeClr>
                </a:solidFill>
              </a:rPr>
              <a:t>Page 403</a:t>
            </a:r>
            <a:endParaRPr lang="en-US" dirty="0">
              <a:solidFill>
                <a:schemeClr val="bg1">
                  <a:lumMod val="5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33861"/>
            <a:ext cx="6661150" cy="601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43000" y="76200"/>
            <a:ext cx="7696200" cy="523220"/>
          </a:xfrm>
          <a:prstGeom prst="rect">
            <a:avLst/>
          </a:prstGeom>
          <a:noFill/>
        </p:spPr>
        <p:txBody>
          <a:bodyPr wrap="square" rtlCol="0">
            <a:spAutoFit/>
          </a:bodyPr>
          <a:lstStyle/>
          <a:p>
            <a:pPr algn="ctr"/>
            <a:r>
              <a:rPr lang="en-US" sz="2800" dirty="0" smtClean="0"/>
              <a:t>Anatomy of a Sequence Alignment/Map (SAM) file</a:t>
            </a:r>
            <a:endParaRPr lang="en-US" sz="2800" dirty="0"/>
          </a:p>
        </p:txBody>
      </p:sp>
      <p:sp>
        <p:nvSpPr>
          <p:cNvPr id="3" name="Oval 2"/>
          <p:cNvSpPr/>
          <p:nvPr/>
        </p:nvSpPr>
        <p:spPr>
          <a:xfrm>
            <a:off x="3581400" y="2438400"/>
            <a:ext cx="3810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886200" y="2474496"/>
            <a:ext cx="13716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257800" y="2447760"/>
            <a:ext cx="1219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477000" y="2461128"/>
            <a:ext cx="775368"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28600" y="1371600"/>
            <a:ext cx="3429000" cy="830997"/>
          </a:xfrm>
          <a:prstGeom prst="rect">
            <a:avLst/>
          </a:prstGeom>
          <a:solidFill>
            <a:srgbClr val="FFFFFF"/>
          </a:solidFill>
          <a:ln>
            <a:solidFill>
              <a:srgbClr val="000000"/>
            </a:solidFill>
          </a:ln>
        </p:spPr>
        <p:txBody>
          <a:bodyPr wrap="square" rtlCol="0">
            <a:spAutoFit/>
          </a:bodyPr>
          <a:lstStyle/>
          <a:p>
            <a:r>
              <a:rPr lang="en-US" sz="2400" dirty="0" smtClean="0"/>
              <a:t>The </a:t>
            </a:r>
            <a:r>
              <a:rPr lang="en-US" sz="2400" dirty="0" smtClean="0">
                <a:latin typeface="Courier"/>
                <a:cs typeface="Courier"/>
              </a:rPr>
              <a:t>$</a:t>
            </a:r>
            <a:r>
              <a:rPr lang="en-US" sz="2400" dirty="0" smtClean="0"/>
              <a:t> symbol indicates a command prompt in Unix</a:t>
            </a:r>
            <a:endParaRPr lang="en-US" sz="2400" dirty="0"/>
          </a:p>
        </p:txBody>
      </p:sp>
      <p:cxnSp>
        <p:nvCxnSpPr>
          <p:cNvPr id="10" name="Straight Connector 9"/>
          <p:cNvCxnSpPr>
            <a:endCxn id="3" idx="2"/>
          </p:cNvCxnSpPr>
          <p:nvPr/>
        </p:nvCxnSpPr>
        <p:spPr>
          <a:xfrm>
            <a:off x="2590800" y="2209800"/>
            <a:ext cx="990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28600" y="3733800"/>
            <a:ext cx="4495800" cy="1938992"/>
          </a:xfrm>
          <a:prstGeom prst="rect">
            <a:avLst/>
          </a:prstGeom>
          <a:solidFill>
            <a:srgbClr val="FFFFFF"/>
          </a:solidFill>
          <a:ln>
            <a:solidFill>
              <a:srgbClr val="000000"/>
            </a:solidFill>
          </a:ln>
        </p:spPr>
        <p:txBody>
          <a:bodyPr wrap="square" rtlCol="0">
            <a:spAutoFit/>
          </a:bodyPr>
          <a:lstStyle/>
          <a:p>
            <a:r>
              <a:rPr lang="en-US" sz="2400" dirty="0" smtClean="0"/>
              <a:t>Type </a:t>
            </a:r>
            <a:r>
              <a:rPr lang="en-US" sz="2400" dirty="0" err="1" smtClean="0">
                <a:latin typeface="Courier"/>
                <a:cs typeface="Courier"/>
              </a:rPr>
              <a:t>samtools</a:t>
            </a:r>
            <a:r>
              <a:rPr lang="en-US" sz="2400" dirty="0" smtClean="0"/>
              <a:t> to run that program, and it includes a series of tools (such as </a:t>
            </a:r>
            <a:r>
              <a:rPr lang="en-US" sz="2400" dirty="0" smtClean="0">
                <a:latin typeface="Courier"/>
                <a:cs typeface="Courier"/>
              </a:rPr>
              <a:t>view</a:t>
            </a:r>
            <a:r>
              <a:rPr lang="en-US" sz="2400" dirty="0" smtClean="0"/>
              <a:t>) to accomplish particular tasks—here, to view the contents of a file</a:t>
            </a:r>
            <a:endParaRPr lang="en-US" sz="2400" dirty="0"/>
          </a:p>
        </p:txBody>
      </p:sp>
      <p:sp>
        <p:nvSpPr>
          <p:cNvPr id="13" name="TextBox 12"/>
          <p:cNvSpPr txBox="1"/>
          <p:nvPr/>
        </p:nvSpPr>
        <p:spPr>
          <a:xfrm>
            <a:off x="5029200" y="3581400"/>
            <a:ext cx="3810000" cy="2308324"/>
          </a:xfrm>
          <a:prstGeom prst="rect">
            <a:avLst/>
          </a:prstGeom>
          <a:solidFill>
            <a:srgbClr val="FFFFFF"/>
          </a:solidFill>
          <a:ln>
            <a:solidFill>
              <a:srgbClr val="000000"/>
            </a:solidFill>
          </a:ln>
        </p:spPr>
        <p:txBody>
          <a:bodyPr wrap="square" rtlCol="0">
            <a:spAutoFit/>
          </a:bodyPr>
          <a:lstStyle/>
          <a:p>
            <a:r>
              <a:rPr lang="en-US" sz="2400" dirty="0" smtClean="0"/>
              <a:t>The </a:t>
            </a:r>
            <a:r>
              <a:rPr lang="en-US" sz="2400" dirty="0" smtClean="0">
                <a:latin typeface="Courier"/>
                <a:cs typeface="Courier"/>
              </a:rPr>
              <a:t>|</a:t>
            </a:r>
            <a:r>
              <a:rPr lang="en-US" sz="2400" dirty="0" smtClean="0"/>
              <a:t> symbol (called “pipe”) indicates to send the results to another program—in this case to the utility called </a:t>
            </a:r>
            <a:r>
              <a:rPr lang="en-US" sz="2400" dirty="0" smtClean="0">
                <a:latin typeface="Courier"/>
                <a:cs typeface="Courier"/>
              </a:rPr>
              <a:t>less</a:t>
            </a:r>
            <a:r>
              <a:rPr lang="en-US" sz="2400" dirty="0" smtClean="0"/>
              <a:t> that displays one page at a time on your terminal.</a:t>
            </a:r>
            <a:endParaRPr lang="en-US" sz="2400" dirty="0"/>
          </a:p>
        </p:txBody>
      </p:sp>
      <p:sp>
        <p:nvSpPr>
          <p:cNvPr id="14" name="TextBox 13"/>
          <p:cNvSpPr txBox="1"/>
          <p:nvPr/>
        </p:nvSpPr>
        <p:spPr>
          <a:xfrm>
            <a:off x="3810000" y="609600"/>
            <a:ext cx="5105400" cy="1569660"/>
          </a:xfrm>
          <a:prstGeom prst="rect">
            <a:avLst/>
          </a:prstGeom>
          <a:solidFill>
            <a:srgbClr val="FFFFFF"/>
          </a:solidFill>
          <a:ln>
            <a:solidFill>
              <a:srgbClr val="000000"/>
            </a:solidFill>
          </a:ln>
        </p:spPr>
        <p:txBody>
          <a:bodyPr wrap="square" rtlCol="0">
            <a:spAutoFit/>
          </a:bodyPr>
          <a:lstStyle/>
          <a:p>
            <a:r>
              <a:rPr lang="en-US" sz="2400" dirty="0" smtClean="0"/>
              <a:t>In this example we’ll look at a file called </a:t>
            </a:r>
            <a:r>
              <a:rPr lang="en-US" sz="2400" dirty="0" smtClean="0">
                <a:latin typeface="Courier"/>
                <a:cs typeface="Courier"/>
              </a:rPr>
              <a:t>030c_s7.bam</a:t>
            </a:r>
            <a:r>
              <a:rPr lang="en-US" sz="2400" dirty="0" smtClean="0"/>
              <a:t>. It is a BAM file (the binary of a SAM). Most software manipulates BAM files rather than SAM.</a:t>
            </a:r>
            <a:endParaRPr lang="en-US" sz="2400" dirty="0"/>
          </a:p>
        </p:txBody>
      </p:sp>
      <p:cxnSp>
        <p:nvCxnSpPr>
          <p:cNvPr id="15" name="Straight Connector 14"/>
          <p:cNvCxnSpPr>
            <a:stCxn id="12" idx="0"/>
          </p:cNvCxnSpPr>
          <p:nvPr/>
        </p:nvCxnSpPr>
        <p:spPr>
          <a:xfrm flipV="1">
            <a:off x="2476500" y="2971800"/>
            <a:ext cx="19431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934200" y="2971800"/>
            <a:ext cx="3048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867400" y="2209800"/>
            <a:ext cx="152400" cy="2286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136418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404</a:t>
            </a:r>
            <a:endParaRPr lang="en-US" dirty="0">
              <a:solidFill>
                <a:schemeClr val="bg1">
                  <a:lumMod val="50000"/>
                </a:schemeClr>
              </a:solidFill>
            </a:endParaRPr>
          </a:p>
        </p:txBody>
      </p:sp>
      <p:sp>
        <p:nvSpPr>
          <p:cNvPr id="3" name="TextBox 2"/>
          <p:cNvSpPr txBox="1"/>
          <p:nvPr/>
        </p:nvSpPr>
        <p:spPr>
          <a:xfrm>
            <a:off x="1120163" y="228600"/>
            <a:ext cx="8023837" cy="523220"/>
          </a:xfrm>
          <a:prstGeom prst="rect">
            <a:avLst/>
          </a:prstGeom>
          <a:noFill/>
        </p:spPr>
        <p:txBody>
          <a:bodyPr wrap="square" rtlCol="0">
            <a:spAutoFit/>
          </a:bodyPr>
          <a:lstStyle/>
          <a:p>
            <a:r>
              <a:rPr lang="en-US" sz="2800" dirty="0" err="1"/>
              <a:t>SAMTools</a:t>
            </a:r>
            <a:r>
              <a:rPr lang="en-US" sz="2800" dirty="0"/>
              <a:t> </a:t>
            </a:r>
            <a:r>
              <a:rPr lang="en-US" sz="2800" dirty="0" err="1"/>
              <a:t>tview</a:t>
            </a:r>
            <a:r>
              <a:rPr lang="en-US" sz="2800" dirty="0"/>
              <a:t> visualization of reads from a BAM file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7099300" cy="313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96363" y="4971871"/>
            <a:ext cx="7795237" cy="1200329"/>
          </a:xfrm>
          <a:prstGeom prst="rect">
            <a:avLst/>
          </a:prstGeom>
          <a:noFill/>
          <a:ln>
            <a:solidFill>
              <a:srgbClr val="000000"/>
            </a:solidFill>
          </a:ln>
        </p:spPr>
        <p:txBody>
          <a:bodyPr wrap="square" rtlCol="0">
            <a:spAutoFit/>
          </a:bodyPr>
          <a:lstStyle/>
          <a:p>
            <a:r>
              <a:rPr lang="en-US" sz="2400" dirty="0" smtClean="0"/>
              <a:t>There are many tools to view SAM/BAM files. A popular software package (</a:t>
            </a:r>
            <a:r>
              <a:rPr lang="en-US" sz="2400" dirty="0" err="1" smtClean="0"/>
              <a:t>SAMTools</a:t>
            </a:r>
            <a:r>
              <a:rPr lang="en-US" sz="2400" dirty="0" smtClean="0"/>
              <a:t>, used in Linux) includes </a:t>
            </a:r>
            <a:r>
              <a:rPr lang="en-US" sz="2400" dirty="0" err="1" smtClean="0">
                <a:latin typeface="Courier" pitchFamily="49" charset="0"/>
              </a:rPr>
              <a:t>tview</a:t>
            </a:r>
            <a:r>
              <a:rPr lang="en-US" sz="2400" dirty="0" smtClean="0"/>
              <a:t> </a:t>
            </a:r>
            <a:r>
              <a:rPr lang="en-US" sz="2400" dirty="0"/>
              <a:t>visualization of reads from a BAM file</a:t>
            </a:r>
          </a:p>
        </p:txBody>
      </p:sp>
    </p:spTree>
    <p:extLst>
      <p:ext uri="{BB962C8B-B14F-4D97-AF65-F5344CB8AC3E}">
        <p14:creationId xmlns:p14="http://schemas.microsoft.com/office/powerpoint/2010/main" val="172460248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38200"/>
            <a:ext cx="6267450"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29763" y="228600"/>
            <a:ext cx="6423637" cy="523220"/>
          </a:xfrm>
          <a:prstGeom prst="rect">
            <a:avLst/>
          </a:prstGeom>
          <a:noFill/>
        </p:spPr>
        <p:txBody>
          <a:bodyPr wrap="square" rtlCol="0">
            <a:spAutoFit/>
          </a:bodyPr>
          <a:lstStyle/>
          <a:p>
            <a:r>
              <a:rPr lang="en-US" sz="2800" dirty="0" smtClean="0"/>
              <a:t>IGV visualization </a:t>
            </a:r>
            <a:r>
              <a:rPr lang="en-US" sz="2800" dirty="0"/>
              <a:t>of reads from a BAM file</a:t>
            </a:r>
          </a:p>
        </p:txBody>
      </p:sp>
      <p:sp>
        <p:nvSpPr>
          <p:cNvPr id="6" name="TextBox 5"/>
          <p:cNvSpPr txBox="1"/>
          <p:nvPr/>
        </p:nvSpPr>
        <p:spPr>
          <a:xfrm>
            <a:off x="1219200" y="5867400"/>
            <a:ext cx="7696200" cy="954107"/>
          </a:xfrm>
          <a:prstGeom prst="rect">
            <a:avLst/>
          </a:prstGeom>
          <a:noFill/>
        </p:spPr>
        <p:txBody>
          <a:bodyPr wrap="square" rtlCol="0">
            <a:spAutoFit/>
          </a:bodyPr>
          <a:lstStyle/>
          <a:p>
            <a:r>
              <a:rPr lang="en-US" sz="2800" dirty="0" smtClean="0"/>
              <a:t>Step (1): open IGV (Mac or PC) from its website</a:t>
            </a:r>
          </a:p>
          <a:p>
            <a:r>
              <a:rPr lang="en-US" sz="2800" dirty="0" smtClean="0"/>
              <a:t>Step (2): File &gt; Load from server &gt; load one </a:t>
            </a:r>
            <a:r>
              <a:rPr lang="en-US" sz="2800" dirty="0" err="1" smtClean="0"/>
              <a:t>exome</a:t>
            </a:r>
            <a:endParaRPr lang="en-US" sz="2800" dirty="0"/>
          </a:p>
        </p:txBody>
      </p:sp>
    </p:spTree>
    <p:extLst>
      <p:ext uri="{BB962C8B-B14F-4D97-AF65-F5344CB8AC3E}">
        <p14:creationId xmlns:p14="http://schemas.microsoft.com/office/powerpoint/2010/main" val="229577601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199"/>
            <a:ext cx="6858000" cy="5162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29763" y="228600"/>
            <a:ext cx="6423637" cy="523220"/>
          </a:xfrm>
          <a:prstGeom prst="rect">
            <a:avLst/>
          </a:prstGeom>
          <a:noFill/>
        </p:spPr>
        <p:txBody>
          <a:bodyPr wrap="square" rtlCol="0">
            <a:spAutoFit/>
          </a:bodyPr>
          <a:lstStyle/>
          <a:p>
            <a:r>
              <a:rPr lang="en-US" sz="2800" dirty="0" smtClean="0"/>
              <a:t>IGV visualization </a:t>
            </a:r>
            <a:r>
              <a:rPr lang="en-US" sz="2800" dirty="0"/>
              <a:t>of reads from a BAM file</a:t>
            </a:r>
          </a:p>
        </p:txBody>
      </p:sp>
      <p:sp>
        <p:nvSpPr>
          <p:cNvPr id="4" name="Oval 3"/>
          <p:cNvSpPr/>
          <p:nvPr/>
        </p:nvSpPr>
        <p:spPr>
          <a:xfrm>
            <a:off x="3276600" y="838199"/>
            <a:ext cx="1219200" cy="91440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2743200"/>
            <a:ext cx="8458200" cy="523220"/>
          </a:xfrm>
          <a:prstGeom prst="rect">
            <a:avLst/>
          </a:prstGeom>
          <a:solidFill>
            <a:schemeClr val="bg1"/>
          </a:solidFill>
        </p:spPr>
        <p:txBody>
          <a:bodyPr wrap="square" rtlCol="0">
            <a:spAutoFit/>
          </a:bodyPr>
          <a:lstStyle/>
          <a:p>
            <a:r>
              <a:rPr lang="en-US" sz="2800" dirty="0" smtClean="0"/>
              <a:t>Step (3): enter a gene symbol (HBB) into the search box. </a:t>
            </a:r>
            <a:r>
              <a:rPr lang="en-US" sz="2800" dirty="0"/>
              <a:t> </a:t>
            </a:r>
            <a:endParaRPr lang="en-US" sz="2800" dirty="0" smtClean="0"/>
          </a:p>
        </p:txBody>
      </p:sp>
    </p:spTree>
    <p:extLst>
      <p:ext uri="{BB962C8B-B14F-4D97-AF65-F5344CB8AC3E}">
        <p14:creationId xmlns:p14="http://schemas.microsoft.com/office/powerpoint/2010/main" val="169438883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9763" y="76200"/>
            <a:ext cx="6423637" cy="523220"/>
          </a:xfrm>
          <a:prstGeom prst="rect">
            <a:avLst/>
          </a:prstGeom>
          <a:noFill/>
        </p:spPr>
        <p:txBody>
          <a:bodyPr wrap="square" rtlCol="0">
            <a:spAutoFit/>
          </a:bodyPr>
          <a:lstStyle/>
          <a:p>
            <a:r>
              <a:rPr lang="en-US" sz="2800" dirty="0" smtClean="0"/>
              <a:t>IGV visualization </a:t>
            </a:r>
            <a:r>
              <a:rPr lang="en-US" sz="2800" dirty="0"/>
              <a:t>of reads from a BAM file</a:t>
            </a:r>
          </a:p>
        </p:txBody>
      </p:sp>
      <p:sp>
        <p:nvSpPr>
          <p:cNvPr id="7" name="TextBox 6"/>
          <p:cNvSpPr txBox="1"/>
          <p:nvPr/>
        </p:nvSpPr>
        <p:spPr>
          <a:xfrm>
            <a:off x="1981200" y="5105400"/>
            <a:ext cx="6995886" cy="1384995"/>
          </a:xfrm>
          <a:prstGeom prst="rect">
            <a:avLst/>
          </a:prstGeom>
          <a:solidFill>
            <a:schemeClr val="bg1"/>
          </a:solidFill>
          <a:ln>
            <a:solidFill>
              <a:schemeClr val="tx1"/>
            </a:solidFill>
          </a:ln>
        </p:spPr>
        <p:txBody>
          <a:bodyPr wrap="square" rtlCol="0">
            <a:spAutoFit/>
          </a:bodyPr>
          <a:lstStyle/>
          <a:p>
            <a:r>
              <a:rPr lang="en-US" sz="2800" dirty="0" smtClean="0"/>
              <a:t>Step (4): explore this gene. Zoom in. Click the left sidebar to change the display to squished. Color the alignments. Find variants.</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9351"/>
          <a:stretch/>
        </p:blipFill>
        <p:spPr bwMode="auto">
          <a:xfrm>
            <a:off x="1447800" y="762000"/>
            <a:ext cx="7620001" cy="4052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024" t="46701" r="40535" b="3528"/>
          <a:stretch/>
        </p:blipFill>
        <p:spPr bwMode="auto">
          <a:xfrm>
            <a:off x="25400" y="2686978"/>
            <a:ext cx="1727200" cy="417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664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DNA sequencing by the Sanger method</a:t>
            </a:r>
            <a:endParaRPr lang="en-US" sz="2800" dirty="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Fig.9-1</a:t>
            </a:r>
          </a:p>
          <a:p>
            <a:r>
              <a:rPr lang="en-US" dirty="0" smtClean="0">
                <a:solidFill>
                  <a:schemeClr val="bg1">
                    <a:lumMod val="50000"/>
                  </a:schemeClr>
                </a:solidFill>
              </a:rPr>
              <a:t>Page </a:t>
            </a:r>
            <a:r>
              <a:rPr lang="en-US" dirty="0" smtClean="0">
                <a:solidFill>
                  <a:schemeClr val="bg1">
                    <a:lumMod val="50000"/>
                  </a:schemeClr>
                </a:solidFill>
              </a:rPr>
              <a:t>380</a:t>
            </a:r>
            <a:endParaRPr lang="en-US" dirty="0">
              <a:solidFill>
                <a:schemeClr val="bg1">
                  <a:lumMod val="50000"/>
                </a:schemeClr>
              </a:solidFill>
            </a:endParaRPr>
          </a:p>
        </p:txBody>
      </p:sp>
      <p:sp>
        <p:nvSpPr>
          <p:cNvPr id="3" name="TextBox 2"/>
          <p:cNvSpPr txBox="1"/>
          <p:nvPr/>
        </p:nvSpPr>
        <p:spPr>
          <a:xfrm>
            <a:off x="1371600" y="5569803"/>
            <a:ext cx="7315200" cy="830997"/>
          </a:xfrm>
          <a:prstGeom prst="rect">
            <a:avLst/>
          </a:prstGeom>
          <a:noFill/>
          <a:ln>
            <a:solidFill>
              <a:schemeClr val="tx1"/>
            </a:solidFill>
          </a:ln>
        </p:spPr>
        <p:txBody>
          <a:bodyPr wrap="square" rtlCol="0">
            <a:spAutoFit/>
          </a:bodyPr>
          <a:lstStyle/>
          <a:p>
            <a:r>
              <a:rPr lang="en-US" sz="2400" dirty="0" err="1"/>
              <a:t>Dideoxynucleotides</a:t>
            </a:r>
            <a:r>
              <a:rPr lang="en-US" sz="2400" dirty="0"/>
              <a:t> (</a:t>
            </a:r>
            <a:r>
              <a:rPr lang="en-US" sz="2400" dirty="0" err="1"/>
              <a:t>ddNTPs</a:t>
            </a:r>
            <a:r>
              <a:rPr lang="en-US" sz="2400" dirty="0"/>
              <a:t>)( -OH of </a:t>
            </a:r>
            <a:r>
              <a:rPr lang="en-US" sz="2400" dirty="0" err="1"/>
              <a:t>dNTP</a:t>
            </a:r>
            <a:r>
              <a:rPr lang="en-US" sz="2400" dirty="0"/>
              <a:t> is replaced by -H of </a:t>
            </a:r>
            <a:r>
              <a:rPr lang="en-US" sz="2400" dirty="0" err="1"/>
              <a:t>ddNTP</a:t>
            </a:r>
            <a:r>
              <a:rPr lang="en-US" sz="2400" dirty="0"/>
              <a:t> at the 2’ ribose position) </a:t>
            </a:r>
            <a:endParaRPr lang="en-US" sz="2400" dirty="0"/>
          </a:p>
        </p:txBody>
      </p:sp>
      <p:pic>
        <p:nvPicPr>
          <p:cNvPr id="4" name="Picture 3" descr="Screen Shot 2017-02-21 at 10.21.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6400"/>
            <a:ext cx="7658100" cy="2362200"/>
          </a:xfrm>
          <a:prstGeom prst="rect">
            <a:avLst/>
          </a:prstGeom>
        </p:spPr>
      </p:pic>
    </p:spTree>
    <p:extLst>
      <p:ext uri="{BB962C8B-B14F-4D97-AF65-F5344CB8AC3E}">
        <p14:creationId xmlns:p14="http://schemas.microsoft.com/office/powerpoint/2010/main" val="369793364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Fig.9-15</a:t>
            </a:r>
          </a:p>
          <a:p>
            <a:r>
              <a:rPr lang="en-US" dirty="0" smtClean="0">
                <a:solidFill>
                  <a:schemeClr val="bg1">
                    <a:lumMod val="50000"/>
                  </a:schemeClr>
                </a:solidFill>
              </a:rPr>
              <a:t>Page 407</a:t>
            </a:r>
            <a:endParaRPr lang="en-US" dirty="0">
              <a:solidFill>
                <a:schemeClr val="bg1">
                  <a:lumMod val="50000"/>
                </a:schemeClr>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067" t="24093" r="41861" b="13758"/>
          <a:stretch/>
        </p:blipFill>
        <p:spPr bwMode="auto">
          <a:xfrm>
            <a:off x="1752600" y="947057"/>
            <a:ext cx="6502400" cy="587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43000" y="36493"/>
            <a:ext cx="7696200" cy="954107"/>
          </a:xfrm>
          <a:prstGeom prst="rect">
            <a:avLst/>
          </a:prstGeom>
          <a:noFill/>
        </p:spPr>
        <p:txBody>
          <a:bodyPr wrap="square" rtlCol="0">
            <a:spAutoFit/>
          </a:bodyPr>
          <a:lstStyle/>
          <a:p>
            <a:pPr algn="ctr"/>
            <a:r>
              <a:rPr lang="en-US" sz="2800" dirty="0"/>
              <a:t>Integrative Genomics Viewer (IGV</a:t>
            </a:r>
            <a:r>
              <a:rPr lang="en-US" sz="2800" dirty="0" smtClean="0"/>
              <a:t>):</a:t>
            </a:r>
          </a:p>
          <a:p>
            <a:pPr algn="ctr"/>
            <a:r>
              <a:rPr lang="en-US" sz="2800" dirty="0" smtClean="0"/>
              <a:t>display of a BAM file (at two resolutions) and a VCF</a:t>
            </a:r>
            <a:endParaRPr lang="en-US" sz="2800" dirty="0"/>
          </a:p>
        </p:txBody>
      </p:sp>
    </p:spTree>
    <p:extLst>
      <p:ext uri="{BB962C8B-B14F-4D97-AF65-F5344CB8AC3E}">
        <p14:creationId xmlns:p14="http://schemas.microsoft.com/office/powerpoint/2010/main" val="187813678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3410532"/>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33522392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295400" y="304800"/>
            <a:ext cx="762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Genotyping </a:t>
            </a:r>
            <a:r>
              <a:rPr lang="en-US" sz="2800" dirty="0">
                <a:solidFill>
                  <a:srgbClr val="000000"/>
                </a:solidFill>
                <a:latin typeface="+mn-lt"/>
              </a:rPr>
              <a:t>with Genome Analysis Toolkit </a:t>
            </a:r>
            <a:r>
              <a:rPr lang="en-US" sz="2800" dirty="0" smtClean="0">
                <a:solidFill>
                  <a:srgbClr val="000000"/>
                </a:solidFill>
                <a:latin typeface="+mn-lt"/>
              </a:rPr>
              <a:t> (GATK)</a:t>
            </a:r>
            <a:endParaRPr lang="en-US" sz="2800" dirty="0">
              <a:solidFill>
                <a:srgbClr val="000000"/>
              </a:solidFill>
              <a:latin typeface="+mn-lt"/>
            </a:endParaRPr>
          </a:p>
        </p:txBody>
      </p:sp>
      <p:sp>
        <p:nvSpPr>
          <p:cNvPr id="134147" name="Line 3"/>
          <p:cNvSpPr>
            <a:spLocks noChangeShapeType="1"/>
          </p:cNvSpPr>
          <p:nvPr/>
        </p:nvSpPr>
        <p:spPr bwMode="auto">
          <a:xfrm>
            <a:off x="1447800" y="1066800"/>
            <a:ext cx="70866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4148" name="TextBox 4"/>
          <p:cNvSpPr txBox="1">
            <a:spLocks noChangeArrowheads="1"/>
          </p:cNvSpPr>
          <p:nvPr/>
        </p:nvSpPr>
        <p:spPr bwMode="auto">
          <a:xfrm>
            <a:off x="990600" y="1371600"/>
            <a:ext cx="807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000000"/>
                </a:solidFill>
                <a:latin typeface="+mn-lt"/>
              </a:rPr>
              <a:t>Popular suite of tools u</a:t>
            </a:r>
            <a:r>
              <a:rPr lang="en-US" dirty="0" smtClean="0">
                <a:solidFill>
                  <a:srgbClr val="000000"/>
                </a:solidFill>
                <a:latin typeface="+mn-lt"/>
              </a:rPr>
              <a:t>sed </a:t>
            </a:r>
            <a:r>
              <a:rPr lang="en-US" dirty="0" smtClean="0">
                <a:solidFill>
                  <a:srgbClr val="000000"/>
                </a:solidFill>
                <a:latin typeface="+mn-lt"/>
              </a:rPr>
              <a:t>for genotyping and variant discovery</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109" y="1962329"/>
            <a:ext cx="4883091" cy="4209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4"/>
          <p:cNvSpPr txBox="1">
            <a:spLocks noChangeArrowheads="1"/>
          </p:cNvSpPr>
          <p:nvPr/>
        </p:nvSpPr>
        <p:spPr bwMode="auto">
          <a:xfrm>
            <a:off x="4191000" y="6248400"/>
            <a:ext cx="480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000000"/>
                </a:solidFill>
                <a:latin typeface="+mn-lt"/>
              </a:rPr>
              <a:t>http</a:t>
            </a:r>
            <a:r>
              <a:rPr lang="en-US" dirty="0">
                <a:solidFill>
                  <a:srgbClr val="000000"/>
                </a:solidFill>
                <a:latin typeface="+mn-lt"/>
              </a:rPr>
              <a:t>://www.broadinstitute.org/gatk</a:t>
            </a:r>
            <a:r>
              <a:rPr lang="en-US" dirty="0" smtClean="0">
                <a:solidFill>
                  <a:srgbClr val="000000"/>
                </a:solidFill>
                <a:latin typeface="+mn-lt"/>
              </a:rPr>
              <a:t>/ </a:t>
            </a:r>
            <a:endParaRPr lang="en-US" dirty="0">
              <a:solidFill>
                <a:srgbClr val="000000"/>
              </a:solidFill>
              <a:latin typeface="+mn-lt"/>
            </a:endParaRPr>
          </a:p>
        </p:txBody>
      </p:sp>
    </p:spTree>
    <p:extLst>
      <p:ext uri="{BB962C8B-B14F-4D97-AF65-F5344CB8AC3E}">
        <p14:creationId xmlns:p14="http://schemas.microsoft.com/office/powerpoint/2010/main" val="4217132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a:spLocks noChangeArrowheads="1"/>
          </p:cNvSpPr>
          <p:nvPr/>
        </p:nvSpPr>
        <p:spPr bwMode="auto">
          <a:xfrm>
            <a:off x="4343400" y="6172200"/>
            <a:ext cx="464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solidFill>
                  <a:srgbClr val="000000"/>
                </a:solidFill>
                <a:latin typeface="+mn-lt"/>
              </a:rPr>
              <a:t>http</a:t>
            </a:r>
            <a:r>
              <a:rPr lang="en-US" dirty="0">
                <a:solidFill>
                  <a:srgbClr val="000000"/>
                </a:solidFill>
                <a:latin typeface="+mn-lt"/>
              </a:rPr>
              <a:t>://www.broadinstitute.org/gatk</a:t>
            </a:r>
            <a:r>
              <a:rPr lang="en-US" dirty="0" smtClean="0">
                <a:solidFill>
                  <a:srgbClr val="000000"/>
                </a:solidFill>
                <a:latin typeface="+mn-lt"/>
              </a:rPr>
              <a:t>/ </a:t>
            </a:r>
            <a:endParaRPr lang="en-US" dirty="0">
              <a:solidFill>
                <a:srgbClr val="000000"/>
              </a:solidFill>
              <a:latin typeface="+mn-l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891685"/>
            <a:ext cx="8915400" cy="366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2"/>
          <p:cNvSpPr txBox="1">
            <a:spLocks noChangeArrowheads="1"/>
          </p:cNvSpPr>
          <p:nvPr/>
        </p:nvSpPr>
        <p:spPr bwMode="auto">
          <a:xfrm>
            <a:off x="1295400" y="304800"/>
            <a:ext cx="762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smtClean="0">
                <a:solidFill>
                  <a:srgbClr val="000000"/>
                </a:solidFill>
                <a:latin typeface="+mn-lt"/>
              </a:rPr>
              <a:t>Genotyping </a:t>
            </a:r>
            <a:r>
              <a:rPr lang="en-US" sz="2800" dirty="0">
                <a:solidFill>
                  <a:srgbClr val="000000"/>
                </a:solidFill>
                <a:latin typeface="+mn-lt"/>
              </a:rPr>
              <a:t>with Genome Analysis Toolkit </a:t>
            </a:r>
            <a:r>
              <a:rPr lang="en-US" sz="2800" dirty="0" smtClean="0">
                <a:solidFill>
                  <a:srgbClr val="000000"/>
                </a:solidFill>
                <a:latin typeface="+mn-lt"/>
              </a:rPr>
              <a:t> (GATK)</a:t>
            </a:r>
            <a:endParaRPr lang="en-US" sz="2800" dirty="0">
              <a:solidFill>
                <a:srgbClr val="000000"/>
              </a:solidFill>
              <a:latin typeface="+mn-lt"/>
            </a:endParaRPr>
          </a:p>
        </p:txBody>
      </p:sp>
      <p:sp>
        <p:nvSpPr>
          <p:cNvPr id="8" name="Line 3"/>
          <p:cNvSpPr>
            <a:spLocks noChangeShapeType="1"/>
          </p:cNvSpPr>
          <p:nvPr/>
        </p:nvSpPr>
        <p:spPr bwMode="auto">
          <a:xfrm>
            <a:off x="1447800" y="1066800"/>
            <a:ext cx="70866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extLst>
      <p:ext uri="{BB962C8B-B14F-4D97-AF65-F5344CB8AC3E}">
        <p14:creationId xmlns:p14="http://schemas.microsoft.com/office/powerpoint/2010/main" val="330452425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3734576"/>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78550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89265"/>
            <a:ext cx="5029200" cy="567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3999" y="1415142"/>
            <a:ext cx="1371601" cy="400110"/>
          </a:xfrm>
          <a:prstGeom prst="rect">
            <a:avLst/>
          </a:prstGeom>
          <a:solidFill>
            <a:schemeClr val="bg1"/>
          </a:solidFill>
        </p:spPr>
        <p:txBody>
          <a:bodyPr wrap="square" rtlCol="0">
            <a:spAutoFit/>
          </a:bodyPr>
          <a:lstStyle/>
          <a:p>
            <a:pPr algn="r"/>
            <a:r>
              <a:rPr lang="en-US" sz="2000" dirty="0" smtClean="0"/>
              <a:t>Deletion</a:t>
            </a:r>
            <a:endParaRPr lang="en-US" sz="2000" dirty="0"/>
          </a:p>
        </p:txBody>
      </p:sp>
      <p:sp>
        <p:nvSpPr>
          <p:cNvPr id="6" name="TextBox 5"/>
          <p:cNvSpPr txBox="1"/>
          <p:nvPr/>
        </p:nvSpPr>
        <p:spPr>
          <a:xfrm>
            <a:off x="1523999" y="4186535"/>
            <a:ext cx="1371601" cy="400110"/>
          </a:xfrm>
          <a:prstGeom prst="rect">
            <a:avLst/>
          </a:prstGeom>
          <a:solidFill>
            <a:schemeClr val="bg1"/>
          </a:solidFill>
        </p:spPr>
        <p:txBody>
          <a:bodyPr wrap="square" rtlCol="0">
            <a:spAutoFit/>
          </a:bodyPr>
          <a:lstStyle/>
          <a:p>
            <a:pPr algn="r"/>
            <a:r>
              <a:rPr lang="en-US" sz="2000" dirty="0" smtClean="0"/>
              <a:t>Inversion</a:t>
            </a:r>
            <a:endParaRPr lang="en-US" sz="2000" dirty="0"/>
          </a:p>
        </p:txBody>
      </p:sp>
      <p:sp>
        <p:nvSpPr>
          <p:cNvPr id="7" name="TextBox 6"/>
          <p:cNvSpPr txBox="1"/>
          <p:nvPr/>
        </p:nvSpPr>
        <p:spPr>
          <a:xfrm>
            <a:off x="1143000" y="4938486"/>
            <a:ext cx="1752600" cy="707886"/>
          </a:xfrm>
          <a:prstGeom prst="rect">
            <a:avLst/>
          </a:prstGeom>
          <a:solidFill>
            <a:schemeClr val="bg1"/>
          </a:solidFill>
        </p:spPr>
        <p:txBody>
          <a:bodyPr wrap="square" rtlCol="0">
            <a:spAutoFit/>
          </a:bodyPr>
          <a:lstStyle/>
          <a:p>
            <a:pPr algn="r"/>
            <a:r>
              <a:rPr lang="en-US" sz="2000" dirty="0" smtClean="0"/>
              <a:t>Interspersed duplication</a:t>
            </a:r>
            <a:endParaRPr lang="en-US" sz="2000" dirty="0"/>
          </a:p>
        </p:txBody>
      </p:sp>
      <p:sp>
        <p:nvSpPr>
          <p:cNvPr id="8" name="TextBox 7"/>
          <p:cNvSpPr txBox="1"/>
          <p:nvPr/>
        </p:nvSpPr>
        <p:spPr>
          <a:xfrm>
            <a:off x="1676400" y="701855"/>
            <a:ext cx="1143000" cy="400110"/>
          </a:xfrm>
          <a:prstGeom prst="rect">
            <a:avLst/>
          </a:prstGeom>
          <a:solidFill>
            <a:schemeClr val="bg1"/>
          </a:solidFill>
        </p:spPr>
        <p:txBody>
          <a:bodyPr wrap="square" rtlCol="0">
            <a:spAutoFit/>
          </a:bodyPr>
          <a:lstStyle/>
          <a:p>
            <a:r>
              <a:rPr lang="en-US" sz="2000" dirty="0" smtClean="0"/>
              <a:t>SV class</a:t>
            </a:r>
            <a:endParaRPr lang="en-US" sz="2000" dirty="0"/>
          </a:p>
        </p:txBody>
      </p:sp>
      <p:sp>
        <p:nvSpPr>
          <p:cNvPr id="9" name="TextBox 8"/>
          <p:cNvSpPr txBox="1"/>
          <p:nvPr/>
        </p:nvSpPr>
        <p:spPr>
          <a:xfrm>
            <a:off x="2868386" y="672827"/>
            <a:ext cx="1246414" cy="400110"/>
          </a:xfrm>
          <a:prstGeom prst="rect">
            <a:avLst/>
          </a:prstGeom>
          <a:solidFill>
            <a:schemeClr val="bg1"/>
          </a:solidFill>
        </p:spPr>
        <p:txBody>
          <a:bodyPr wrap="square" rtlCol="0">
            <a:spAutoFit/>
          </a:bodyPr>
          <a:lstStyle/>
          <a:p>
            <a:r>
              <a:rPr lang="en-US" sz="2000" dirty="0" smtClean="0"/>
              <a:t>Assembly</a:t>
            </a:r>
            <a:endParaRPr lang="en-US" sz="2000" dirty="0"/>
          </a:p>
        </p:txBody>
      </p:sp>
      <p:sp>
        <p:nvSpPr>
          <p:cNvPr id="10" name="TextBox 9"/>
          <p:cNvSpPr txBox="1"/>
          <p:nvPr/>
        </p:nvSpPr>
        <p:spPr>
          <a:xfrm>
            <a:off x="3962401" y="672827"/>
            <a:ext cx="1295399" cy="400110"/>
          </a:xfrm>
          <a:prstGeom prst="rect">
            <a:avLst/>
          </a:prstGeom>
          <a:solidFill>
            <a:schemeClr val="bg1"/>
          </a:solidFill>
        </p:spPr>
        <p:txBody>
          <a:bodyPr wrap="square" rtlCol="0">
            <a:spAutoFit/>
          </a:bodyPr>
          <a:lstStyle/>
          <a:p>
            <a:r>
              <a:rPr lang="en-US" sz="2000" dirty="0" smtClean="0"/>
              <a:t>Read pair</a:t>
            </a:r>
            <a:endParaRPr lang="en-US" sz="2000" dirty="0"/>
          </a:p>
        </p:txBody>
      </p:sp>
      <p:sp>
        <p:nvSpPr>
          <p:cNvPr id="11" name="TextBox 10"/>
          <p:cNvSpPr txBox="1"/>
          <p:nvPr/>
        </p:nvSpPr>
        <p:spPr>
          <a:xfrm>
            <a:off x="5181600" y="435114"/>
            <a:ext cx="838200" cy="707886"/>
          </a:xfrm>
          <a:prstGeom prst="rect">
            <a:avLst/>
          </a:prstGeom>
          <a:solidFill>
            <a:schemeClr val="bg1"/>
          </a:solidFill>
        </p:spPr>
        <p:txBody>
          <a:bodyPr wrap="square" rtlCol="0">
            <a:spAutoFit/>
          </a:bodyPr>
          <a:lstStyle/>
          <a:p>
            <a:r>
              <a:rPr lang="en-US" sz="2000" dirty="0" smtClean="0"/>
              <a:t>Read depth</a:t>
            </a:r>
            <a:endParaRPr lang="en-US" sz="2000" dirty="0"/>
          </a:p>
        </p:txBody>
      </p:sp>
      <p:sp>
        <p:nvSpPr>
          <p:cNvPr id="12" name="TextBox 11"/>
          <p:cNvSpPr txBox="1"/>
          <p:nvPr/>
        </p:nvSpPr>
        <p:spPr>
          <a:xfrm>
            <a:off x="6324601" y="672827"/>
            <a:ext cx="1143000" cy="400110"/>
          </a:xfrm>
          <a:prstGeom prst="rect">
            <a:avLst/>
          </a:prstGeom>
          <a:solidFill>
            <a:schemeClr val="bg1"/>
          </a:solidFill>
        </p:spPr>
        <p:txBody>
          <a:bodyPr wrap="square" rtlCol="0">
            <a:spAutoFit/>
          </a:bodyPr>
          <a:lstStyle/>
          <a:p>
            <a:r>
              <a:rPr lang="en-US" sz="2000" dirty="0" smtClean="0"/>
              <a:t>Split end</a:t>
            </a:r>
            <a:endParaRPr lang="en-US" sz="2000" dirty="0"/>
          </a:p>
        </p:txBody>
      </p:sp>
      <p:sp>
        <p:nvSpPr>
          <p:cNvPr id="13" name="TextBox 12"/>
          <p:cNvSpPr txBox="1"/>
          <p:nvPr/>
        </p:nvSpPr>
        <p:spPr>
          <a:xfrm>
            <a:off x="1523999" y="1971148"/>
            <a:ext cx="1371601" cy="1015663"/>
          </a:xfrm>
          <a:prstGeom prst="rect">
            <a:avLst/>
          </a:prstGeom>
          <a:solidFill>
            <a:schemeClr val="bg1"/>
          </a:solidFill>
        </p:spPr>
        <p:txBody>
          <a:bodyPr wrap="square" rtlCol="0">
            <a:spAutoFit/>
          </a:bodyPr>
          <a:lstStyle/>
          <a:p>
            <a:pPr algn="r"/>
            <a:r>
              <a:rPr lang="en-US" sz="2000" dirty="0" smtClean="0"/>
              <a:t>Novel sequence insertion</a:t>
            </a:r>
            <a:endParaRPr lang="en-US" sz="2000" dirty="0"/>
          </a:p>
        </p:txBody>
      </p:sp>
      <p:sp>
        <p:nvSpPr>
          <p:cNvPr id="14" name="TextBox 13"/>
          <p:cNvSpPr txBox="1"/>
          <p:nvPr/>
        </p:nvSpPr>
        <p:spPr>
          <a:xfrm>
            <a:off x="1143000" y="5823801"/>
            <a:ext cx="1752600" cy="707886"/>
          </a:xfrm>
          <a:prstGeom prst="rect">
            <a:avLst/>
          </a:prstGeom>
          <a:solidFill>
            <a:schemeClr val="bg1"/>
          </a:solidFill>
        </p:spPr>
        <p:txBody>
          <a:bodyPr wrap="square" rtlCol="0">
            <a:spAutoFit/>
          </a:bodyPr>
          <a:lstStyle/>
          <a:p>
            <a:pPr algn="r"/>
            <a:r>
              <a:rPr lang="en-US" sz="2000" dirty="0" smtClean="0"/>
              <a:t>Tandem duplication</a:t>
            </a:r>
            <a:endParaRPr lang="en-US" sz="2000" dirty="0"/>
          </a:p>
        </p:txBody>
      </p:sp>
      <p:sp>
        <p:nvSpPr>
          <p:cNvPr id="15" name="TextBox 14"/>
          <p:cNvSpPr txBox="1"/>
          <p:nvPr/>
        </p:nvSpPr>
        <p:spPr>
          <a:xfrm>
            <a:off x="1143000" y="2946402"/>
            <a:ext cx="1752600" cy="1015663"/>
          </a:xfrm>
          <a:prstGeom prst="rect">
            <a:avLst/>
          </a:prstGeom>
          <a:solidFill>
            <a:schemeClr val="bg1"/>
          </a:solidFill>
        </p:spPr>
        <p:txBody>
          <a:bodyPr wrap="square" rtlCol="0">
            <a:spAutoFit/>
          </a:bodyPr>
          <a:lstStyle/>
          <a:p>
            <a:pPr algn="r"/>
            <a:r>
              <a:rPr lang="en-US" sz="2000" dirty="0" smtClean="0"/>
              <a:t>Mobile-element insertion</a:t>
            </a:r>
            <a:endParaRPr lang="en-US" sz="2000" dirty="0"/>
          </a:p>
        </p:txBody>
      </p:sp>
      <p:sp>
        <p:nvSpPr>
          <p:cNvPr id="3" name="TextBox 2"/>
          <p:cNvSpPr txBox="1"/>
          <p:nvPr/>
        </p:nvSpPr>
        <p:spPr>
          <a:xfrm>
            <a:off x="1295400" y="76200"/>
            <a:ext cx="7338037" cy="523220"/>
          </a:xfrm>
          <a:prstGeom prst="rect">
            <a:avLst/>
          </a:prstGeom>
          <a:noFill/>
        </p:spPr>
        <p:txBody>
          <a:bodyPr wrap="square" rtlCol="0">
            <a:spAutoFit/>
          </a:bodyPr>
          <a:lstStyle/>
          <a:p>
            <a:pPr algn="ctr"/>
            <a:r>
              <a:rPr lang="en-US" sz="2800" dirty="0" smtClean="0"/>
              <a:t>Categories of structural variation (SV)</a:t>
            </a:r>
            <a:endParaRPr lang="en-US" sz="2800" dirty="0"/>
          </a:p>
        </p:txBody>
      </p:sp>
      <p:sp>
        <p:nvSpPr>
          <p:cNvPr id="17" name="TextBox 16"/>
          <p:cNvSpPr txBox="1"/>
          <p:nvPr/>
        </p:nvSpPr>
        <p:spPr>
          <a:xfrm>
            <a:off x="6643007" y="6400800"/>
            <a:ext cx="2424793" cy="369332"/>
          </a:xfrm>
          <a:prstGeom prst="rect">
            <a:avLst/>
          </a:prstGeom>
          <a:noFill/>
        </p:spPr>
        <p:txBody>
          <a:bodyPr wrap="square" rtlCol="0">
            <a:spAutoFit/>
          </a:bodyPr>
          <a:lstStyle/>
          <a:p>
            <a:r>
              <a:rPr lang="en-US" dirty="0" smtClean="0"/>
              <a:t>Source: PMID </a:t>
            </a:r>
            <a:r>
              <a:rPr lang="en-US" dirty="0"/>
              <a:t>21358748</a:t>
            </a:r>
          </a:p>
        </p:txBody>
      </p:sp>
      <p:sp>
        <p:nvSpPr>
          <p:cNvPr id="18" name="TextBox 17"/>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409</a:t>
            </a:r>
            <a:endParaRPr lang="en-US" dirty="0">
              <a:solidFill>
                <a:schemeClr val="bg1">
                  <a:lumMod val="50000"/>
                </a:schemeClr>
              </a:solidFill>
            </a:endParaRPr>
          </a:p>
        </p:txBody>
      </p:sp>
    </p:spTree>
    <p:extLst>
      <p:ext uri="{BB962C8B-B14F-4D97-AF65-F5344CB8AC3E}">
        <p14:creationId xmlns:p14="http://schemas.microsoft.com/office/powerpoint/2010/main" val="47486753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582863"/>
            <a:ext cx="78867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198" y="3276600"/>
            <a:ext cx="1371601" cy="461665"/>
          </a:xfrm>
          <a:prstGeom prst="rect">
            <a:avLst/>
          </a:prstGeom>
          <a:solidFill>
            <a:schemeClr val="bg1"/>
          </a:solidFill>
        </p:spPr>
        <p:txBody>
          <a:bodyPr wrap="square" rtlCol="0">
            <a:spAutoFit/>
          </a:bodyPr>
          <a:lstStyle/>
          <a:p>
            <a:r>
              <a:rPr lang="en-US" sz="2400" dirty="0" smtClean="0"/>
              <a:t>Deletion</a:t>
            </a:r>
            <a:endParaRPr lang="en-US" sz="2400" dirty="0"/>
          </a:p>
        </p:txBody>
      </p:sp>
      <p:sp>
        <p:nvSpPr>
          <p:cNvPr id="5" name="TextBox 4"/>
          <p:cNvSpPr txBox="1"/>
          <p:nvPr/>
        </p:nvSpPr>
        <p:spPr>
          <a:xfrm>
            <a:off x="1295400" y="152400"/>
            <a:ext cx="7338037" cy="523220"/>
          </a:xfrm>
          <a:prstGeom prst="rect">
            <a:avLst/>
          </a:prstGeom>
          <a:noFill/>
        </p:spPr>
        <p:txBody>
          <a:bodyPr wrap="square" rtlCol="0">
            <a:spAutoFit/>
          </a:bodyPr>
          <a:lstStyle/>
          <a:p>
            <a:pPr algn="ctr"/>
            <a:r>
              <a:rPr lang="en-US" sz="2800" dirty="0" smtClean="0"/>
              <a:t>Categories of structural variation (SV): deletions</a:t>
            </a:r>
            <a:endParaRPr lang="en-US" sz="2800" dirty="0"/>
          </a:p>
        </p:txBody>
      </p:sp>
      <p:sp>
        <p:nvSpPr>
          <p:cNvPr id="6" name="TextBox 5"/>
          <p:cNvSpPr txBox="1"/>
          <p:nvPr/>
        </p:nvSpPr>
        <p:spPr>
          <a:xfrm>
            <a:off x="1066800" y="2302055"/>
            <a:ext cx="1143000" cy="400110"/>
          </a:xfrm>
          <a:prstGeom prst="rect">
            <a:avLst/>
          </a:prstGeom>
          <a:solidFill>
            <a:schemeClr val="bg1"/>
          </a:solidFill>
        </p:spPr>
        <p:txBody>
          <a:bodyPr wrap="square" rtlCol="0">
            <a:spAutoFit/>
          </a:bodyPr>
          <a:lstStyle/>
          <a:p>
            <a:r>
              <a:rPr lang="en-US" sz="2000" dirty="0" smtClean="0"/>
              <a:t>SV class</a:t>
            </a:r>
            <a:endParaRPr lang="en-US" sz="2000" dirty="0"/>
          </a:p>
        </p:txBody>
      </p:sp>
      <p:sp>
        <p:nvSpPr>
          <p:cNvPr id="7" name="TextBox 6"/>
          <p:cNvSpPr txBox="1"/>
          <p:nvPr/>
        </p:nvSpPr>
        <p:spPr>
          <a:xfrm>
            <a:off x="2514600" y="2273027"/>
            <a:ext cx="1246414" cy="400110"/>
          </a:xfrm>
          <a:prstGeom prst="rect">
            <a:avLst/>
          </a:prstGeom>
          <a:solidFill>
            <a:schemeClr val="bg1"/>
          </a:solidFill>
        </p:spPr>
        <p:txBody>
          <a:bodyPr wrap="square" rtlCol="0">
            <a:spAutoFit/>
          </a:bodyPr>
          <a:lstStyle/>
          <a:p>
            <a:r>
              <a:rPr lang="en-US" sz="2000" dirty="0" smtClean="0"/>
              <a:t>Assembly</a:t>
            </a:r>
            <a:endParaRPr lang="en-US" sz="2000" dirty="0"/>
          </a:p>
        </p:txBody>
      </p:sp>
      <p:sp>
        <p:nvSpPr>
          <p:cNvPr id="8" name="TextBox 7"/>
          <p:cNvSpPr txBox="1"/>
          <p:nvPr/>
        </p:nvSpPr>
        <p:spPr>
          <a:xfrm>
            <a:off x="4114800" y="2273027"/>
            <a:ext cx="1295399" cy="400110"/>
          </a:xfrm>
          <a:prstGeom prst="rect">
            <a:avLst/>
          </a:prstGeom>
          <a:solidFill>
            <a:schemeClr val="bg1"/>
          </a:solidFill>
        </p:spPr>
        <p:txBody>
          <a:bodyPr wrap="square" rtlCol="0">
            <a:spAutoFit/>
          </a:bodyPr>
          <a:lstStyle/>
          <a:p>
            <a:r>
              <a:rPr lang="en-US" sz="2000" dirty="0" smtClean="0"/>
              <a:t>Read pair</a:t>
            </a:r>
            <a:endParaRPr lang="en-US" sz="2000" dirty="0"/>
          </a:p>
        </p:txBody>
      </p:sp>
      <p:sp>
        <p:nvSpPr>
          <p:cNvPr id="9" name="TextBox 8"/>
          <p:cNvSpPr txBox="1"/>
          <p:nvPr/>
        </p:nvSpPr>
        <p:spPr>
          <a:xfrm>
            <a:off x="6019800" y="2035314"/>
            <a:ext cx="838200" cy="707886"/>
          </a:xfrm>
          <a:prstGeom prst="rect">
            <a:avLst/>
          </a:prstGeom>
          <a:solidFill>
            <a:schemeClr val="bg1"/>
          </a:solidFill>
        </p:spPr>
        <p:txBody>
          <a:bodyPr wrap="square" rtlCol="0">
            <a:spAutoFit/>
          </a:bodyPr>
          <a:lstStyle/>
          <a:p>
            <a:r>
              <a:rPr lang="en-US" sz="2000" dirty="0" smtClean="0"/>
              <a:t>Read depth</a:t>
            </a:r>
            <a:endParaRPr lang="en-US" sz="2000" dirty="0"/>
          </a:p>
        </p:txBody>
      </p:sp>
      <p:sp>
        <p:nvSpPr>
          <p:cNvPr id="10" name="TextBox 9"/>
          <p:cNvSpPr txBox="1"/>
          <p:nvPr/>
        </p:nvSpPr>
        <p:spPr>
          <a:xfrm>
            <a:off x="7620000" y="2273027"/>
            <a:ext cx="1143000" cy="400110"/>
          </a:xfrm>
          <a:prstGeom prst="rect">
            <a:avLst/>
          </a:prstGeom>
          <a:solidFill>
            <a:schemeClr val="bg1"/>
          </a:solidFill>
        </p:spPr>
        <p:txBody>
          <a:bodyPr wrap="square" rtlCol="0">
            <a:spAutoFit/>
          </a:bodyPr>
          <a:lstStyle/>
          <a:p>
            <a:r>
              <a:rPr lang="en-US" sz="2000" dirty="0" smtClean="0"/>
              <a:t>Split end</a:t>
            </a:r>
            <a:endParaRPr lang="en-US" sz="2000" dirty="0"/>
          </a:p>
        </p:txBody>
      </p:sp>
      <p:sp>
        <p:nvSpPr>
          <p:cNvPr id="12" name="TextBox 11"/>
          <p:cNvSpPr txBox="1"/>
          <p:nvPr/>
        </p:nvSpPr>
        <p:spPr>
          <a:xfrm>
            <a:off x="6643007" y="6400800"/>
            <a:ext cx="2424793" cy="369332"/>
          </a:xfrm>
          <a:prstGeom prst="rect">
            <a:avLst/>
          </a:prstGeom>
          <a:noFill/>
        </p:spPr>
        <p:txBody>
          <a:bodyPr wrap="square" rtlCol="0">
            <a:spAutoFit/>
          </a:bodyPr>
          <a:lstStyle/>
          <a:p>
            <a:r>
              <a:rPr lang="en-US" dirty="0" smtClean="0"/>
              <a:t>Source: PMID </a:t>
            </a:r>
            <a:r>
              <a:rPr lang="en-US" dirty="0"/>
              <a:t>21358748</a:t>
            </a:r>
          </a:p>
        </p:txBody>
      </p:sp>
      <p:sp>
        <p:nvSpPr>
          <p:cNvPr id="13" name="TextBox 1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409</a:t>
            </a:r>
            <a:endParaRPr lang="en-US" dirty="0">
              <a:solidFill>
                <a:schemeClr val="bg1">
                  <a:lumMod val="50000"/>
                </a:schemeClr>
              </a:solidFill>
            </a:endParaRPr>
          </a:p>
        </p:txBody>
      </p:sp>
    </p:spTree>
    <p:extLst>
      <p:ext uri="{BB962C8B-B14F-4D97-AF65-F5344CB8AC3E}">
        <p14:creationId xmlns:p14="http://schemas.microsoft.com/office/powerpoint/2010/main" val="172460248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6800" y="1790741"/>
            <a:ext cx="1143000" cy="400110"/>
          </a:xfrm>
          <a:prstGeom prst="rect">
            <a:avLst/>
          </a:prstGeom>
          <a:solidFill>
            <a:schemeClr val="bg1"/>
          </a:solidFill>
        </p:spPr>
        <p:txBody>
          <a:bodyPr wrap="square" rtlCol="0">
            <a:spAutoFit/>
          </a:bodyPr>
          <a:lstStyle/>
          <a:p>
            <a:r>
              <a:rPr lang="en-US" sz="2000" dirty="0" smtClean="0"/>
              <a:t>SV class</a:t>
            </a:r>
            <a:endParaRPr lang="en-US" sz="2000" dirty="0"/>
          </a:p>
        </p:txBody>
      </p:sp>
      <p:sp>
        <p:nvSpPr>
          <p:cNvPr id="6" name="TextBox 5"/>
          <p:cNvSpPr txBox="1"/>
          <p:nvPr/>
        </p:nvSpPr>
        <p:spPr>
          <a:xfrm>
            <a:off x="2514600" y="1761713"/>
            <a:ext cx="1246414" cy="400110"/>
          </a:xfrm>
          <a:prstGeom prst="rect">
            <a:avLst/>
          </a:prstGeom>
          <a:solidFill>
            <a:schemeClr val="bg1"/>
          </a:solidFill>
        </p:spPr>
        <p:txBody>
          <a:bodyPr wrap="square" rtlCol="0">
            <a:spAutoFit/>
          </a:bodyPr>
          <a:lstStyle/>
          <a:p>
            <a:r>
              <a:rPr lang="en-US" sz="2000" dirty="0" smtClean="0"/>
              <a:t>Assembly</a:t>
            </a:r>
            <a:endParaRPr lang="en-US" sz="2000" dirty="0"/>
          </a:p>
        </p:txBody>
      </p:sp>
      <p:sp>
        <p:nvSpPr>
          <p:cNvPr id="7" name="TextBox 6"/>
          <p:cNvSpPr txBox="1"/>
          <p:nvPr/>
        </p:nvSpPr>
        <p:spPr>
          <a:xfrm>
            <a:off x="4114800" y="1761713"/>
            <a:ext cx="1295399" cy="400110"/>
          </a:xfrm>
          <a:prstGeom prst="rect">
            <a:avLst/>
          </a:prstGeom>
          <a:solidFill>
            <a:schemeClr val="bg1"/>
          </a:solidFill>
        </p:spPr>
        <p:txBody>
          <a:bodyPr wrap="square" rtlCol="0">
            <a:spAutoFit/>
          </a:bodyPr>
          <a:lstStyle/>
          <a:p>
            <a:r>
              <a:rPr lang="en-US" sz="2000" dirty="0" smtClean="0"/>
              <a:t>Read pair</a:t>
            </a:r>
            <a:endParaRPr lang="en-US" sz="2000" dirty="0"/>
          </a:p>
        </p:txBody>
      </p:sp>
      <p:sp>
        <p:nvSpPr>
          <p:cNvPr id="8" name="TextBox 7"/>
          <p:cNvSpPr txBox="1"/>
          <p:nvPr/>
        </p:nvSpPr>
        <p:spPr>
          <a:xfrm>
            <a:off x="6172200" y="1465944"/>
            <a:ext cx="838200" cy="707886"/>
          </a:xfrm>
          <a:prstGeom prst="rect">
            <a:avLst/>
          </a:prstGeom>
          <a:solidFill>
            <a:schemeClr val="bg1"/>
          </a:solidFill>
        </p:spPr>
        <p:txBody>
          <a:bodyPr wrap="square" rtlCol="0">
            <a:spAutoFit/>
          </a:bodyPr>
          <a:lstStyle/>
          <a:p>
            <a:r>
              <a:rPr lang="en-US" sz="2000" dirty="0" smtClean="0"/>
              <a:t>Read depth</a:t>
            </a:r>
            <a:endParaRPr lang="en-US" sz="2000" dirty="0"/>
          </a:p>
        </p:txBody>
      </p:sp>
      <p:sp>
        <p:nvSpPr>
          <p:cNvPr id="9" name="TextBox 8"/>
          <p:cNvSpPr txBox="1"/>
          <p:nvPr/>
        </p:nvSpPr>
        <p:spPr>
          <a:xfrm>
            <a:off x="7620000" y="1761713"/>
            <a:ext cx="1143000" cy="400110"/>
          </a:xfrm>
          <a:prstGeom prst="rect">
            <a:avLst/>
          </a:prstGeom>
          <a:solidFill>
            <a:schemeClr val="bg1"/>
          </a:solidFill>
        </p:spPr>
        <p:txBody>
          <a:bodyPr wrap="square" rtlCol="0">
            <a:spAutoFit/>
          </a:bodyPr>
          <a:lstStyle/>
          <a:p>
            <a:r>
              <a:rPr lang="en-US" sz="2000" dirty="0" smtClean="0"/>
              <a:t>Split end</a:t>
            </a:r>
            <a:endParaRPr lang="en-US" sz="20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905000"/>
            <a:ext cx="7886700" cy="313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914399" y="2272213"/>
            <a:ext cx="1371601" cy="1200329"/>
          </a:xfrm>
          <a:prstGeom prst="rect">
            <a:avLst/>
          </a:prstGeom>
          <a:solidFill>
            <a:schemeClr val="bg1"/>
          </a:solidFill>
        </p:spPr>
        <p:txBody>
          <a:bodyPr wrap="square" rtlCol="0">
            <a:spAutoFit/>
          </a:bodyPr>
          <a:lstStyle/>
          <a:p>
            <a:pPr algn="r"/>
            <a:r>
              <a:rPr lang="en-US" sz="2400" dirty="0" smtClean="0"/>
              <a:t>Novel sequence insertion</a:t>
            </a:r>
            <a:endParaRPr lang="en-US" sz="2400" dirty="0"/>
          </a:p>
        </p:txBody>
      </p:sp>
      <p:sp>
        <p:nvSpPr>
          <p:cNvPr id="12" name="TextBox 11"/>
          <p:cNvSpPr txBox="1"/>
          <p:nvPr/>
        </p:nvSpPr>
        <p:spPr>
          <a:xfrm>
            <a:off x="914400" y="3676471"/>
            <a:ext cx="1371600" cy="1200329"/>
          </a:xfrm>
          <a:prstGeom prst="rect">
            <a:avLst/>
          </a:prstGeom>
          <a:solidFill>
            <a:schemeClr val="bg1"/>
          </a:solidFill>
        </p:spPr>
        <p:txBody>
          <a:bodyPr wrap="square" rtlCol="0">
            <a:spAutoFit/>
          </a:bodyPr>
          <a:lstStyle/>
          <a:p>
            <a:pPr algn="r"/>
            <a:r>
              <a:rPr lang="en-US" sz="2400" dirty="0" smtClean="0"/>
              <a:t>Mobile-element insertion</a:t>
            </a:r>
            <a:endParaRPr lang="en-US" sz="2400" dirty="0"/>
          </a:p>
        </p:txBody>
      </p:sp>
      <p:sp>
        <p:nvSpPr>
          <p:cNvPr id="13" name="TextBox 12"/>
          <p:cNvSpPr txBox="1"/>
          <p:nvPr/>
        </p:nvSpPr>
        <p:spPr>
          <a:xfrm>
            <a:off x="1295400" y="152400"/>
            <a:ext cx="7338037" cy="523220"/>
          </a:xfrm>
          <a:prstGeom prst="rect">
            <a:avLst/>
          </a:prstGeom>
          <a:noFill/>
        </p:spPr>
        <p:txBody>
          <a:bodyPr wrap="square" rtlCol="0">
            <a:spAutoFit/>
          </a:bodyPr>
          <a:lstStyle/>
          <a:p>
            <a:pPr algn="ctr"/>
            <a:r>
              <a:rPr lang="en-US" sz="2800" dirty="0" smtClean="0"/>
              <a:t>Categories of structural variation (SV): insertions</a:t>
            </a:r>
            <a:endParaRPr lang="en-US" sz="2800" dirty="0"/>
          </a:p>
        </p:txBody>
      </p:sp>
      <p:sp>
        <p:nvSpPr>
          <p:cNvPr id="14" name="TextBox 13"/>
          <p:cNvSpPr txBox="1"/>
          <p:nvPr/>
        </p:nvSpPr>
        <p:spPr>
          <a:xfrm>
            <a:off x="5943600" y="3940314"/>
            <a:ext cx="1188357" cy="707886"/>
          </a:xfrm>
          <a:prstGeom prst="rect">
            <a:avLst/>
          </a:prstGeom>
          <a:solidFill>
            <a:schemeClr val="bg1"/>
          </a:solidFill>
        </p:spPr>
        <p:txBody>
          <a:bodyPr wrap="square" rtlCol="0">
            <a:spAutoFit/>
          </a:bodyPr>
          <a:lstStyle/>
          <a:p>
            <a:pPr algn="ctr"/>
            <a:r>
              <a:rPr lang="en-US" sz="2000" dirty="0" smtClean="0"/>
              <a:t>not applicable</a:t>
            </a:r>
            <a:endParaRPr lang="en-US" sz="2000" dirty="0"/>
          </a:p>
        </p:txBody>
      </p:sp>
      <p:sp>
        <p:nvSpPr>
          <p:cNvPr id="15" name="TextBox 14"/>
          <p:cNvSpPr txBox="1"/>
          <p:nvPr/>
        </p:nvSpPr>
        <p:spPr>
          <a:xfrm>
            <a:off x="5943600" y="2514600"/>
            <a:ext cx="1188357" cy="707886"/>
          </a:xfrm>
          <a:prstGeom prst="rect">
            <a:avLst/>
          </a:prstGeom>
          <a:solidFill>
            <a:schemeClr val="bg1"/>
          </a:solidFill>
        </p:spPr>
        <p:txBody>
          <a:bodyPr wrap="square" rtlCol="0">
            <a:spAutoFit/>
          </a:bodyPr>
          <a:lstStyle/>
          <a:p>
            <a:pPr algn="ctr"/>
            <a:r>
              <a:rPr lang="en-US" sz="2000" dirty="0" smtClean="0"/>
              <a:t>not applicable</a:t>
            </a:r>
            <a:endParaRPr lang="en-US" sz="2000" dirty="0"/>
          </a:p>
        </p:txBody>
      </p:sp>
      <p:sp>
        <p:nvSpPr>
          <p:cNvPr id="17" name="TextBox 16"/>
          <p:cNvSpPr txBox="1"/>
          <p:nvPr/>
        </p:nvSpPr>
        <p:spPr>
          <a:xfrm>
            <a:off x="6643007" y="6400800"/>
            <a:ext cx="2424793" cy="369332"/>
          </a:xfrm>
          <a:prstGeom prst="rect">
            <a:avLst/>
          </a:prstGeom>
          <a:noFill/>
        </p:spPr>
        <p:txBody>
          <a:bodyPr wrap="square" rtlCol="0">
            <a:spAutoFit/>
          </a:bodyPr>
          <a:lstStyle/>
          <a:p>
            <a:r>
              <a:rPr lang="en-US" dirty="0" smtClean="0"/>
              <a:t>Source: PMID </a:t>
            </a:r>
            <a:r>
              <a:rPr lang="en-US" dirty="0"/>
              <a:t>21358748</a:t>
            </a:r>
          </a:p>
        </p:txBody>
      </p:sp>
      <p:sp>
        <p:nvSpPr>
          <p:cNvPr id="16" name="TextBox 15"/>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409</a:t>
            </a:r>
            <a:endParaRPr lang="en-US" dirty="0">
              <a:solidFill>
                <a:schemeClr val="bg1">
                  <a:lumMod val="50000"/>
                </a:schemeClr>
              </a:solidFill>
            </a:endParaRPr>
          </a:p>
        </p:txBody>
      </p:sp>
    </p:spTree>
    <p:extLst>
      <p:ext uri="{BB962C8B-B14F-4D97-AF65-F5344CB8AC3E}">
        <p14:creationId xmlns:p14="http://schemas.microsoft.com/office/powerpoint/2010/main" val="187813678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152400"/>
            <a:ext cx="7338037" cy="523220"/>
          </a:xfrm>
          <a:prstGeom prst="rect">
            <a:avLst/>
          </a:prstGeom>
          <a:noFill/>
        </p:spPr>
        <p:txBody>
          <a:bodyPr wrap="square" rtlCol="0">
            <a:spAutoFit/>
          </a:bodyPr>
          <a:lstStyle/>
          <a:p>
            <a:pPr algn="ctr"/>
            <a:r>
              <a:rPr lang="en-US" sz="2800" dirty="0" smtClean="0"/>
              <a:t>Categories of structural variation (SV): inversions</a:t>
            </a:r>
            <a:endParaRPr lang="en-US" sz="28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16200"/>
            <a:ext cx="788670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66800" y="2343090"/>
            <a:ext cx="1143000" cy="400110"/>
          </a:xfrm>
          <a:prstGeom prst="rect">
            <a:avLst/>
          </a:prstGeom>
          <a:solidFill>
            <a:schemeClr val="bg1"/>
          </a:solidFill>
        </p:spPr>
        <p:txBody>
          <a:bodyPr wrap="square" rtlCol="0">
            <a:spAutoFit/>
          </a:bodyPr>
          <a:lstStyle/>
          <a:p>
            <a:r>
              <a:rPr lang="en-US" sz="2000" dirty="0" smtClean="0"/>
              <a:t>SV class</a:t>
            </a:r>
            <a:endParaRPr lang="en-US" sz="2000" dirty="0"/>
          </a:p>
        </p:txBody>
      </p:sp>
      <p:sp>
        <p:nvSpPr>
          <p:cNvPr id="7" name="TextBox 6"/>
          <p:cNvSpPr txBox="1"/>
          <p:nvPr/>
        </p:nvSpPr>
        <p:spPr>
          <a:xfrm>
            <a:off x="2514600" y="2314062"/>
            <a:ext cx="1246414" cy="400110"/>
          </a:xfrm>
          <a:prstGeom prst="rect">
            <a:avLst/>
          </a:prstGeom>
          <a:solidFill>
            <a:schemeClr val="bg1"/>
          </a:solidFill>
        </p:spPr>
        <p:txBody>
          <a:bodyPr wrap="square" rtlCol="0">
            <a:spAutoFit/>
          </a:bodyPr>
          <a:lstStyle/>
          <a:p>
            <a:r>
              <a:rPr lang="en-US" sz="2000" dirty="0" smtClean="0"/>
              <a:t>Assembly</a:t>
            </a:r>
            <a:endParaRPr lang="en-US" sz="2000" dirty="0"/>
          </a:p>
        </p:txBody>
      </p:sp>
      <p:sp>
        <p:nvSpPr>
          <p:cNvPr id="8" name="TextBox 7"/>
          <p:cNvSpPr txBox="1"/>
          <p:nvPr/>
        </p:nvSpPr>
        <p:spPr>
          <a:xfrm>
            <a:off x="4114800" y="2314062"/>
            <a:ext cx="1295399" cy="400110"/>
          </a:xfrm>
          <a:prstGeom prst="rect">
            <a:avLst/>
          </a:prstGeom>
          <a:solidFill>
            <a:schemeClr val="bg1"/>
          </a:solidFill>
        </p:spPr>
        <p:txBody>
          <a:bodyPr wrap="square" rtlCol="0">
            <a:spAutoFit/>
          </a:bodyPr>
          <a:lstStyle/>
          <a:p>
            <a:r>
              <a:rPr lang="en-US" sz="2000" dirty="0" smtClean="0"/>
              <a:t>Read pair</a:t>
            </a:r>
            <a:endParaRPr lang="en-US" sz="2000" dirty="0"/>
          </a:p>
        </p:txBody>
      </p:sp>
      <p:sp>
        <p:nvSpPr>
          <p:cNvPr id="9" name="TextBox 8"/>
          <p:cNvSpPr txBox="1"/>
          <p:nvPr/>
        </p:nvSpPr>
        <p:spPr>
          <a:xfrm>
            <a:off x="6172200" y="2018293"/>
            <a:ext cx="838200" cy="707886"/>
          </a:xfrm>
          <a:prstGeom prst="rect">
            <a:avLst/>
          </a:prstGeom>
          <a:solidFill>
            <a:schemeClr val="bg1"/>
          </a:solidFill>
        </p:spPr>
        <p:txBody>
          <a:bodyPr wrap="square" rtlCol="0">
            <a:spAutoFit/>
          </a:bodyPr>
          <a:lstStyle/>
          <a:p>
            <a:r>
              <a:rPr lang="en-US" sz="2000" dirty="0" smtClean="0"/>
              <a:t>Read depth</a:t>
            </a:r>
            <a:endParaRPr lang="en-US" sz="2000" dirty="0"/>
          </a:p>
        </p:txBody>
      </p:sp>
      <p:sp>
        <p:nvSpPr>
          <p:cNvPr id="10" name="TextBox 9"/>
          <p:cNvSpPr txBox="1"/>
          <p:nvPr/>
        </p:nvSpPr>
        <p:spPr>
          <a:xfrm>
            <a:off x="7620000" y="2314062"/>
            <a:ext cx="1143000" cy="400110"/>
          </a:xfrm>
          <a:prstGeom prst="rect">
            <a:avLst/>
          </a:prstGeom>
          <a:solidFill>
            <a:schemeClr val="bg1"/>
          </a:solidFill>
        </p:spPr>
        <p:txBody>
          <a:bodyPr wrap="square" rtlCol="0">
            <a:spAutoFit/>
          </a:bodyPr>
          <a:lstStyle/>
          <a:p>
            <a:r>
              <a:rPr lang="en-US" sz="2000" dirty="0" smtClean="0"/>
              <a:t>Split end</a:t>
            </a:r>
            <a:endParaRPr lang="en-US" sz="2000" dirty="0"/>
          </a:p>
        </p:txBody>
      </p:sp>
      <p:sp>
        <p:nvSpPr>
          <p:cNvPr id="11" name="TextBox 10"/>
          <p:cNvSpPr txBox="1"/>
          <p:nvPr/>
        </p:nvSpPr>
        <p:spPr>
          <a:xfrm>
            <a:off x="5943600" y="3200400"/>
            <a:ext cx="1188357" cy="707886"/>
          </a:xfrm>
          <a:prstGeom prst="rect">
            <a:avLst/>
          </a:prstGeom>
          <a:solidFill>
            <a:schemeClr val="bg1"/>
          </a:solidFill>
        </p:spPr>
        <p:txBody>
          <a:bodyPr wrap="square" rtlCol="0">
            <a:spAutoFit/>
          </a:bodyPr>
          <a:lstStyle/>
          <a:p>
            <a:pPr algn="ctr"/>
            <a:r>
              <a:rPr lang="en-US" sz="2000" dirty="0" smtClean="0"/>
              <a:t>not applicable</a:t>
            </a:r>
            <a:endParaRPr lang="en-US" sz="2000" dirty="0"/>
          </a:p>
        </p:txBody>
      </p:sp>
      <p:sp>
        <p:nvSpPr>
          <p:cNvPr id="12" name="TextBox 11"/>
          <p:cNvSpPr txBox="1"/>
          <p:nvPr/>
        </p:nvSpPr>
        <p:spPr>
          <a:xfrm>
            <a:off x="881742" y="3276600"/>
            <a:ext cx="1371601" cy="461665"/>
          </a:xfrm>
          <a:prstGeom prst="rect">
            <a:avLst/>
          </a:prstGeom>
          <a:solidFill>
            <a:schemeClr val="bg1"/>
          </a:solidFill>
        </p:spPr>
        <p:txBody>
          <a:bodyPr wrap="square" rtlCol="0">
            <a:spAutoFit/>
          </a:bodyPr>
          <a:lstStyle/>
          <a:p>
            <a:r>
              <a:rPr lang="en-US" sz="2400" dirty="0" smtClean="0"/>
              <a:t>Inversion</a:t>
            </a:r>
            <a:endParaRPr lang="en-US" sz="2400" dirty="0"/>
          </a:p>
        </p:txBody>
      </p:sp>
      <p:sp>
        <p:nvSpPr>
          <p:cNvPr id="14" name="TextBox 13"/>
          <p:cNvSpPr txBox="1"/>
          <p:nvPr/>
        </p:nvSpPr>
        <p:spPr>
          <a:xfrm>
            <a:off x="6643007" y="6400800"/>
            <a:ext cx="2424793" cy="369332"/>
          </a:xfrm>
          <a:prstGeom prst="rect">
            <a:avLst/>
          </a:prstGeom>
          <a:noFill/>
        </p:spPr>
        <p:txBody>
          <a:bodyPr wrap="square" rtlCol="0">
            <a:spAutoFit/>
          </a:bodyPr>
          <a:lstStyle/>
          <a:p>
            <a:r>
              <a:rPr lang="en-US" dirty="0" smtClean="0"/>
              <a:t>Source: PMID </a:t>
            </a:r>
            <a:r>
              <a:rPr lang="en-US" dirty="0"/>
              <a:t>21358748</a:t>
            </a:r>
          </a:p>
        </p:txBody>
      </p:sp>
      <p:sp>
        <p:nvSpPr>
          <p:cNvPr id="13" name="TextBox 1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409</a:t>
            </a:r>
            <a:endParaRPr lang="en-US" dirty="0">
              <a:solidFill>
                <a:schemeClr val="bg1">
                  <a:lumMod val="50000"/>
                </a:schemeClr>
              </a:solidFill>
            </a:endParaRPr>
          </a:p>
        </p:txBody>
      </p:sp>
    </p:spTree>
    <p:extLst>
      <p:ext uri="{BB962C8B-B14F-4D97-AF65-F5344CB8AC3E}">
        <p14:creationId xmlns:p14="http://schemas.microsoft.com/office/powerpoint/2010/main" val="47486753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409</a:t>
            </a:r>
            <a:endParaRPr lang="en-US" dirty="0">
              <a:solidFill>
                <a:schemeClr val="bg1">
                  <a:lumMod val="50000"/>
                </a:schemeClr>
              </a:solidFill>
            </a:endParaRPr>
          </a:p>
        </p:txBody>
      </p:sp>
      <p:sp>
        <p:nvSpPr>
          <p:cNvPr id="3" name="TextBox 2"/>
          <p:cNvSpPr txBox="1"/>
          <p:nvPr/>
        </p:nvSpPr>
        <p:spPr>
          <a:xfrm>
            <a:off x="1295400" y="152400"/>
            <a:ext cx="7543800" cy="523220"/>
          </a:xfrm>
          <a:prstGeom prst="rect">
            <a:avLst/>
          </a:prstGeom>
          <a:noFill/>
        </p:spPr>
        <p:txBody>
          <a:bodyPr wrap="square" rtlCol="0">
            <a:spAutoFit/>
          </a:bodyPr>
          <a:lstStyle/>
          <a:p>
            <a:pPr algn="ctr"/>
            <a:r>
              <a:rPr lang="en-US" sz="2800" dirty="0" smtClean="0"/>
              <a:t>Categories of structural variation (SV): duplications</a:t>
            </a:r>
            <a:endParaRPr lang="en-US" sz="2800" dirty="0"/>
          </a:p>
        </p:txBody>
      </p:sp>
      <p:sp>
        <p:nvSpPr>
          <p:cNvPr id="5" name="TextBox 4"/>
          <p:cNvSpPr txBox="1"/>
          <p:nvPr/>
        </p:nvSpPr>
        <p:spPr>
          <a:xfrm>
            <a:off x="457200" y="3124200"/>
            <a:ext cx="1752600" cy="707886"/>
          </a:xfrm>
          <a:prstGeom prst="rect">
            <a:avLst/>
          </a:prstGeom>
          <a:solidFill>
            <a:schemeClr val="bg1"/>
          </a:solidFill>
        </p:spPr>
        <p:txBody>
          <a:bodyPr wrap="square" rtlCol="0">
            <a:spAutoFit/>
          </a:bodyPr>
          <a:lstStyle/>
          <a:p>
            <a:pPr algn="r"/>
            <a:r>
              <a:rPr lang="en-US" sz="2000" dirty="0" smtClean="0"/>
              <a:t>Interspersed duplication</a:t>
            </a:r>
            <a:endParaRPr lang="en-US" sz="2000" dirty="0"/>
          </a:p>
        </p:txBody>
      </p:sp>
      <p:sp>
        <p:nvSpPr>
          <p:cNvPr id="6" name="TextBox 5"/>
          <p:cNvSpPr txBox="1"/>
          <p:nvPr/>
        </p:nvSpPr>
        <p:spPr>
          <a:xfrm>
            <a:off x="1066800" y="2247368"/>
            <a:ext cx="1143000" cy="400110"/>
          </a:xfrm>
          <a:prstGeom prst="rect">
            <a:avLst/>
          </a:prstGeom>
          <a:solidFill>
            <a:schemeClr val="bg1"/>
          </a:solidFill>
        </p:spPr>
        <p:txBody>
          <a:bodyPr wrap="square" rtlCol="0">
            <a:spAutoFit/>
          </a:bodyPr>
          <a:lstStyle/>
          <a:p>
            <a:r>
              <a:rPr lang="en-US" sz="2000" dirty="0" smtClean="0"/>
              <a:t>SV class</a:t>
            </a:r>
            <a:endParaRPr lang="en-US" sz="2000" dirty="0"/>
          </a:p>
        </p:txBody>
      </p:sp>
      <p:sp>
        <p:nvSpPr>
          <p:cNvPr id="7" name="TextBox 6"/>
          <p:cNvSpPr txBox="1"/>
          <p:nvPr/>
        </p:nvSpPr>
        <p:spPr>
          <a:xfrm>
            <a:off x="2487386" y="2218340"/>
            <a:ext cx="1246414" cy="400110"/>
          </a:xfrm>
          <a:prstGeom prst="rect">
            <a:avLst/>
          </a:prstGeom>
          <a:solidFill>
            <a:schemeClr val="bg1"/>
          </a:solidFill>
        </p:spPr>
        <p:txBody>
          <a:bodyPr wrap="square" rtlCol="0">
            <a:spAutoFit/>
          </a:bodyPr>
          <a:lstStyle/>
          <a:p>
            <a:r>
              <a:rPr lang="en-US" sz="2000" dirty="0" smtClean="0"/>
              <a:t>Assembly</a:t>
            </a:r>
            <a:endParaRPr lang="en-US" sz="2000" dirty="0"/>
          </a:p>
        </p:txBody>
      </p:sp>
      <p:sp>
        <p:nvSpPr>
          <p:cNvPr id="8" name="TextBox 7"/>
          <p:cNvSpPr txBox="1"/>
          <p:nvPr/>
        </p:nvSpPr>
        <p:spPr>
          <a:xfrm>
            <a:off x="4191001" y="2218340"/>
            <a:ext cx="1295399" cy="400110"/>
          </a:xfrm>
          <a:prstGeom prst="rect">
            <a:avLst/>
          </a:prstGeom>
          <a:solidFill>
            <a:schemeClr val="bg1"/>
          </a:solidFill>
        </p:spPr>
        <p:txBody>
          <a:bodyPr wrap="square" rtlCol="0">
            <a:spAutoFit/>
          </a:bodyPr>
          <a:lstStyle/>
          <a:p>
            <a:r>
              <a:rPr lang="en-US" sz="2000" dirty="0" smtClean="0"/>
              <a:t>Read pair</a:t>
            </a:r>
            <a:endParaRPr lang="en-US" sz="2000" dirty="0"/>
          </a:p>
        </p:txBody>
      </p:sp>
      <p:sp>
        <p:nvSpPr>
          <p:cNvPr id="9" name="TextBox 8"/>
          <p:cNvSpPr txBox="1"/>
          <p:nvPr/>
        </p:nvSpPr>
        <p:spPr>
          <a:xfrm>
            <a:off x="6019800" y="1980627"/>
            <a:ext cx="838200" cy="707886"/>
          </a:xfrm>
          <a:prstGeom prst="rect">
            <a:avLst/>
          </a:prstGeom>
          <a:solidFill>
            <a:schemeClr val="bg1"/>
          </a:solidFill>
        </p:spPr>
        <p:txBody>
          <a:bodyPr wrap="square" rtlCol="0">
            <a:spAutoFit/>
          </a:bodyPr>
          <a:lstStyle/>
          <a:p>
            <a:r>
              <a:rPr lang="en-US" sz="2000" dirty="0" smtClean="0"/>
              <a:t>Read depth</a:t>
            </a:r>
            <a:endParaRPr lang="en-US" sz="2000" dirty="0"/>
          </a:p>
        </p:txBody>
      </p:sp>
      <p:sp>
        <p:nvSpPr>
          <p:cNvPr id="10" name="TextBox 9"/>
          <p:cNvSpPr txBox="1"/>
          <p:nvPr/>
        </p:nvSpPr>
        <p:spPr>
          <a:xfrm>
            <a:off x="7620000" y="2218340"/>
            <a:ext cx="1143000" cy="400110"/>
          </a:xfrm>
          <a:prstGeom prst="rect">
            <a:avLst/>
          </a:prstGeom>
          <a:solidFill>
            <a:schemeClr val="bg1"/>
          </a:solidFill>
        </p:spPr>
        <p:txBody>
          <a:bodyPr wrap="square" rtlCol="0">
            <a:spAutoFit/>
          </a:bodyPr>
          <a:lstStyle/>
          <a:p>
            <a:r>
              <a:rPr lang="en-US" sz="2000" dirty="0" smtClean="0"/>
              <a:t>Split end</a:t>
            </a:r>
            <a:endParaRPr lang="en-US" sz="2000" dirty="0"/>
          </a:p>
        </p:txBody>
      </p:sp>
      <p:sp>
        <p:nvSpPr>
          <p:cNvPr id="11" name="TextBox 10"/>
          <p:cNvSpPr txBox="1"/>
          <p:nvPr/>
        </p:nvSpPr>
        <p:spPr>
          <a:xfrm>
            <a:off x="457200" y="4397514"/>
            <a:ext cx="1752600" cy="707886"/>
          </a:xfrm>
          <a:prstGeom prst="rect">
            <a:avLst/>
          </a:prstGeom>
          <a:solidFill>
            <a:schemeClr val="bg1"/>
          </a:solidFill>
        </p:spPr>
        <p:txBody>
          <a:bodyPr wrap="square" rtlCol="0">
            <a:spAutoFit/>
          </a:bodyPr>
          <a:lstStyle/>
          <a:p>
            <a:pPr algn="r"/>
            <a:r>
              <a:rPr lang="en-US" sz="2000" dirty="0" smtClean="0"/>
              <a:t>Tandem duplication</a:t>
            </a:r>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01900"/>
            <a:ext cx="78867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643007" y="6400800"/>
            <a:ext cx="2424793" cy="369332"/>
          </a:xfrm>
          <a:prstGeom prst="rect">
            <a:avLst/>
          </a:prstGeom>
          <a:noFill/>
        </p:spPr>
        <p:txBody>
          <a:bodyPr wrap="square" rtlCol="0">
            <a:spAutoFit/>
          </a:bodyPr>
          <a:lstStyle/>
          <a:p>
            <a:r>
              <a:rPr lang="en-US" dirty="0" smtClean="0"/>
              <a:t>Source: PMID </a:t>
            </a:r>
            <a:r>
              <a:rPr lang="en-US" dirty="0"/>
              <a:t>21358748</a:t>
            </a:r>
          </a:p>
        </p:txBody>
      </p:sp>
    </p:spTree>
    <p:extLst>
      <p:ext uri="{BB962C8B-B14F-4D97-AF65-F5344CB8AC3E}">
        <p14:creationId xmlns:p14="http://schemas.microsoft.com/office/powerpoint/2010/main" val="17246024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DNA sequencing by the Sanger method</a:t>
            </a:r>
            <a:endParaRPr lang="en-US" sz="2800" dirty="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380</a:t>
            </a:r>
            <a:endParaRPr lang="en-US" dirty="0">
              <a:solidFill>
                <a:schemeClr val="bg1">
                  <a:lumMod val="50000"/>
                </a:schemeClr>
              </a:solidFill>
            </a:endParaRPr>
          </a:p>
        </p:txBody>
      </p:sp>
      <p:pic>
        <p:nvPicPr>
          <p:cNvPr id="6" name="Picture 5" descr="Screen Shot 2017-02-21 at 10.22.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9935"/>
            <a:ext cx="7277099" cy="6169965"/>
          </a:xfrm>
          <a:prstGeom prst="rect">
            <a:avLst/>
          </a:prstGeom>
        </p:spPr>
      </p:pic>
      <p:sp>
        <p:nvSpPr>
          <p:cNvPr id="3" name="TextBox 2"/>
          <p:cNvSpPr txBox="1"/>
          <p:nvPr/>
        </p:nvSpPr>
        <p:spPr>
          <a:xfrm>
            <a:off x="4419600" y="1219200"/>
            <a:ext cx="4419600" cy="1015663"/>
          </a:xfrm>
          <a:prstGeom prst="rect">
            <a:avLst/>
          </a:prstGeom>
          <a:noFill/>
          <a:ln>
            <a:solidFill>
              <a:schemeClr val="tx1"/>
            </a:solidFill>
          </a:ln>
        </p:spPr>
        <p:txBody>
          <a:bodyPr wrap="square" rtlCol="0">
            <a:spAutoFit/>
          </a:bodyPr>
          <a:lstStyle/>
          <a:p>
            <a:r>
              <a:rPr lang="en-US" sz="2000" dirty="0"/>
              <a:t>Primer elongation, chain termination upon incorporation of </a:t>
            </a:r>
            <a:r>
              <a:rPr lang="en-US" sz="2000" dirty="0" err="1"/>
              <a:t>ddNTP</a:t>
            </a:r>
            <a:r>
              <a:rPr lang="en-US" sz="2000" dirty="0"/>
              <a:t>, separation, detection </a:t>
            </a:r>
            <a:endParaRPr lang="en-US" sz="2000" dirty="0"/>
          </a:p>
        </p:txBody>
      </p:sp>
    </p:spTree>
    <p:extLst>
      <p:ext uri="{BB962C8B-B14F-4D97-AF65-F5344CB8AC3E}">
        <p14:creationId xmlns:p14="http://schemas.microsoft.com/office/powerpoint/2010/main" val="189340353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4096332"/>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33522392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5867400"/>
            <a:ext cx="1028196" cy="923330"/>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p>
          <a:p>
            <a:r>
              <a:rPr lang="en-US" dirty="0" smtClean="0">
                <a:solidFill>
                  <a:schemeClr val="bg1">
                    <a:lumMod val="50000"/>
                  </a:schemeClr>
                </a:solidFill>
              </a:rPr>
              <a:t>Table 9.6</a:t>
            </a:r>
            <a:endParaRPr lang="en-US" dirty="0" smtClean="0">
              <a:solidFill>
                <a:schemeClr val="bg1">
                  <a:lumMod val="50000"/>
                </a:schemeClr>
              </a:solidFill>
            </a:endParaRPr>
          </a:p>
          <a:p>
            <a:r>
              <a:rPr lang="en-US" dirty="0" smtClean="0">
                <a:solidFill>
                  <a:schemeClr val="bg1">
                    <a:lumMod val="50000"/>
                  </a:schemeClr>
                </a:solidFill>
              </a:rPr>
              <a:t>Page 411</a:t>
            </a:r>
            <a:endParaRPr lang="en-US" dirty="0">
              <a:solidFill>
                <a:schemeClr val="bg1">
                  <a:lumMod val="50000"/>
                </a:schemeClr>
              </a:solidFill>
            </a:endParaRPr>
          </a:p>
        </p:txBody>
      </p:sp>
      <p:sp>
        <p:nvSpPr>
          <p:cNvPr id="3" name="TextBox 2"/>
          <p:cNvSpPr txBox="1"/>
          <p:nvPr/>
        </p:nvSpPr>
        <p:spPr>
          <a:xfrm>
            <a:off x="1143000" y="152400"/>
            <a:ext cx="7696200" cy="523220"/>
          </a:xfrm>
          <a:prstGeom prst="rect">
            <a:avLst/>
          </a:prstGeom>
          <a:noFill/>
        </p:spPr>
        <p:txBody>
          <a:bodyPr wrap="square" rtlCol="0">
            <a:spAutoFit/>
          </a:bodyPr>
          <a:lstStyle/>
          <a:p>
            <a:pPr algn="ctr"/>
            <a:r>
              <a:rPr lang="en-US" sz="2800" dirty="0" smtClean="0"/>
              <a:t>Variant Call Format (VCF) file summarizes variation</a:t>
            </a:r>
            <a:endParaRPr lang="en-US" sz="2800" dirty="0"/>
          </a:p>
        </p:txBody>
      </p:sp>
      <p:sp>
        <p:nvSpPr>
          <p:cNvPr id="4" name="TextBox 3"/>
          <p:cNvSpPr txBox="1"/>
          <p:nvPr/>
        </p:nvSpPr>
        <p:spPr>
          <a:xfrm>
            <a:off x="1288143" y="838200"/>
            <a:ext cx="7696200" cy="461665"/>
          </a:xfrm>
          <a:prstGeom prst="rect">
            <a:avLst/>
          </a:prstGeom>
          <a:noFill/>
        </p:spPr>
        <p:txBody>
          <a:bodyPr wrap="square" rtlCol="0">
            <a:spAutoFit/>
          </a:bodyPr>
          <a:lstStyle/>
          <a:p>
            <a:r>
              <a:rPr lang="en-US" sz="2400" dirty="0" smtClean="0"/>
              <a:t>A VCF file includes the following information:</a:t>
            </a:r>
            <a:endParaRPr lang="en-US" sz="2400" dirty="0"/>
          </a:p>
        </p:txBody>
      </p:sp>
      <p:cxnSp>
        <p:nvCxnSpPr>
          <p:cNvPr id="6" name="Straight Connector 5"/>
          <p:cNvCxnSpPr/>
          <p:nvPr/>
        </p:nvCxnSpPr>
        <p:spPr>
          <a:xfrm>
            <a:off x="1288143" y="685800"/>
            <a:ext cx="73986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Screen Shot 2017-02-25 at 4.01.28 PM.png"/>
          <p:cNvPicPr>
            <a:picLocks noChangeAspect="1"/>
          </p:cNvPicPr>
          <p:nvPr/>
        </p:nvPicPr>
        <p:blipFill rotWithShape="1">
          <a:blip r:embed="rId2">
            <a:extLst>
              <a:ext uri="{28A0092B-C50C-407E-A947-70E740481C1C}">
                <a14:useLocalDpi xmlns:a14="http://schemas.microsoft.com/office/drawing/2010/main" val="0"/>
              </a:ext>
            </a:extLst>
          </a:blip>
          <a:srcRect r="2684"/>
          <a:stretch/>
        </p:blipFill>
        <p:spPr>
          <a:xfrm>
            <a:off x="76199" y="1295400"/>
            <a:ext cx="8988363" cy="4648200"/>
          </a:xfrm>
          <a:prstGeom prst="rect">
            <a:avLst/>
          </a:prstGeom>
        </p:spPr>
      </p:pic>
    </p:spTree>
    <p:extLst>
      <p:ext uri="{BB962C8B-B14F-4D97-AF65-F5344CB8AC3E}">
        <p14:creationId xmlns:p14="http://schemas.microsoft.com/office/powerpoint/2010/main" val="217941157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5867400"/>
            <a:ext cx="1028196" cy="923330"/>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p>
          <a:p>
            <a:r>
              <a:rPr lang="en-US" dirty="0" smtClean="0">
                <a:solidFill>
                  <a:schemeClr val="bg1">
                    <a:lumMod val="50000"/>
                  </a:schemeClr>
                </a:solidFill>
              </a:rPr>
              <a:t>Table 9.6</a:t>
            </a:r>
            <a:endParaRPr lang="en-US" dirty="0" smtClean="0">
              <a:solidFill>
                <a:schemeClr val="bg1">
                  <a:lumMod val="50000"/>
                </a:schemeClr>
              </a:solidFill>
            </a:endParaRPr>
          </a:p>
          <a:p>
            <a:r>
              <a:rPr lang="en-US" dirty="0" smtClean="0">
                <a:solidFill>
                  <a:schemeClr val="bg1">
                    <a:lumMod val="50000"/>
                  </a:schemeClr>
                </a:solidFill>
              </a:rPr>
              <a:t>Page 411</a:t>
            </a:r>
            <a:endParaRPr lang="en-US" dirty="0">
              <a:solidFill>
                <a:schemeClr val="bg1">
                  <a:lumMod val="50000"/>
                </a:schemeClr>
              </a:solidFill>
            </a:endParaRPr>
          </a:p>
        </p:txBody>
      </p:sp>
      <p:sp>
        <p:nvSpPr>
          <p:cNvPr id="3" name="TextBox 2"/>
          <p:cNvSpPr txBox="1"/>
          <p:nvPr/>
        </p:nvSpPr>
        <p:spPr>
          <a:xfrm>
            <a:off x="1143000" y="152400"/>
            <a:ext cx="7696200" cy="523220"/>
          </a:xfrm>
          <a:prstGeom prst="rect">
            <a:avLst/>
          </a:prstGeom>
          <a:noFill/>
        </p:spPr>
        <p:txBody>
          <a:bodyPr wrap="square" rtlCol="0">
            <a:spAutoFit/>
          </a:bodyPr>
          <a:lstStyle/>
          <a:p>
            <a:pPr algn="ctr"/>
            <a:r>
              <a:rPr lang="en-US" sz="2800" dirty="0" smtClean="0"/>
              <a:t>Variant Call Format (VCF) file summarizes variation</a:t>
            </a:r>
            <a:endParaRPr lang="en-US" sz="2800" dirty="0"/>
          </a:p>
        </p:txBody>
      </p:sp>
      <p:sp>
        <p:nvSpPr>
          <p:cNvPr id="4" name="TextBox 3"/>
          <p:cNvSpPr txBox="1"/>
          <p:nvPr/>
        </p:nvSpPr>
        <p:spPr>
          <a:xfrm>
            <a:off x="1288143" y="838200"/>
            <a:ext cx="7696200" cy="461665"/>
          </a:xfrm>
          <a:prstGeom prst="rect">
            <a:avLst/>
          </a:prstGeom>
          <a:noFill/>
        </p:spPr>
        <p:txBody>
          <a:bodyPr wrap="square" rtlCol="0">
            <a:spAutoFit/>
          </a:bodyPr>
          <a:lstStyle/>
          <a:p>
            <a:r>
              <a:rPr lang="en-US" sz="2400" dirty="0" smtClean="0"/>
              <a:t>A VCF file includes the following information:</a:t>
            </a:r>
            <a:endParaRPr lang="en-US" sz="2400" dirty="0"/>
          </a:p>
        </p:txBody>
      </p:sp>
      <p:cxnSp>
        <p:nvCxnSpPr>
          <p:cNvPr id="6" name="Straight Connector 5"/>
          <p:cNvCxnSpPr/>
          <p:nvPr/>
        </p:nvCxnSpPr>
        <p:spPr>
          <a:xfrm>
            <a:off x="1288143" y="685800"/>
            <a:ext cx="73986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Screen Shot 2017-02-25 at 4.01.28 PM.png"/>
          <p:cNvPicPr>
            <a:picLocks noChangeAspect="1"/>
          </p:cNvPicPr>
          <p:nvPr/>
        </p:nvPicPr>
        <p:blipFill rotWithShape="1">
          <a:blip r:embed="rId2">
            <a:extLst>
              <a:ext uri="{28A0092B-C50C-407E-A947-70E740481C1C}">
                <a14:useLocalDpi xmlns:a14="http://schemas.microsoft.com/office/drawing/2010/main" val="0"/>
              </a:ext>
            </a:extLst>
          </a:blip>
          <a:srcRect r="2684"/>
          <a:stretch/>
        </p:blipFill>
        <p:spPr>
          <a:xfrm>
            <a:off x="76199" y="1295400"/>
            <a:ext cx="8988363" cy="4648200"/>
          </a:xfrm>
          <a:prstGeom prst="rect">
            <a:avLst/>
          </a:prstGeom>
        </p:spPr>
      </p:pic>
      <p:sp>
        <p:nvSpPr>
          <p:cNvPr id="7" name="TextBox 6"/>
          <p:cNvSpPr txBox="1"/>
          <p:nvPr/>
        </p:nvSpPr>
        <p:spPr>
          <a:xfrm>
            <a:off x="1676400" y="5105400"/>
            <a:ext cx="7300686" cy="1569660"/>
          </a:xfrm>
          <a:prstGeom prst="rect">
            <a:avLst/>
          </a:prstGeom>
          <a:solidFill>
            <a:schemeClr val="bg1"/>
          </a:solidFill>
          <a:ln>
            <a:solidFill>
              <a:schemeClr val="tx1"/>
            </a:solidFill>
          </a:ln>
        </p:spPr>
        <p:txBody>
          <a:bodyPr wrap="square" rtlCol="0">
            <a:spAutoFit/>
          </a:bodyPr>
          <a:lstStyle/>
          <a:p>
            <a:r>
              <a:rPr lang="en-US" sz="2400" dirty="0" smtClean="0"/>
              <a:t>A typical VCF file from a human whole </a:t>
            </a:r>
            <a:r>
              <a:rPr lang="en-US" sz="2400" dirty="0" err="1" smtClean="0"/>
              <a:t>exome</a:t>
            </a:r>
            <a:r>
              <a:rPr lang="en-US" sz="2400" dirty="0" smtClean="0"/>
              <a:t> sequence experiment may contain ~80,000 rows. A typical human whole genome sequence experiment produces a VCF with ~4 million rows.</a:t>
            </a:r>
          </a:p>
        </p:txBody>
      </p:sp>
    </p:spTree>
    <p:extLst>
      <p:ext uri="{BB962C8B-B14F-4D97-AF65-F5344CB8AC3E}">
        <p14:creationId xmlns:p14="http://schemas.microsoft.com/office/powerpoint/2010/main" val="29296074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412</a:t>
            </a:r>
            <a:endParaRPr lang="en-US" dirty="0">
              <a:solidFill>
                <a:schemeClr val="bg1">
                  <a:lumMod val="50000"/>
                </a:schemeClr>
              </a:solidFill>
            </a:endParaRPr>
          </a:p>
        </p:txBody>
      </p:sp>
      <p:sp>
        <p:nvSpPr>
          <p:cNvPr id="3" name="TextBox 2"/>
          <p:cNvSpPr txBox="1"/>
          <p:nvPr/>
        </p:nvSpPr>
        <p:spPr>
          <a:xfrm>
            <a:off x="1143000" y="152400"/>
            <a:ext cx="7696200" cy="523220"/>
          </a:xfrm>
          <a:prstGeom prst="rect">
            <a:avLst/>
          </a:prstGeom>
          <a:noFill/>
        </p:spPr>
        <p:txBody>
          <a:bodyPr wrap="square" rtlCol="0">
            <a:spAutoFit/>
          </a:bodyPr>
          <a:lstStyle/>
          <a:p>
            <a:pPr algn="ctr"/>
            <a:r>
              <a:rPr lang="en-US" sz="2800" dirty="0" smtClean="0"/>
              <a:t>Variant Call Format (VCF) file summarizes variation</a:t>
            </a:r>
            <a:endParaRPr lang="en-US" sz="2800" dirty="0"/>
          </a:p>
        </p:txBody>
      </p:sp>
      <p:sp>
        <p:nvSpPr>
          <p:cNvPr id="4" name="TextBox 3"/>
          <p:cNvSpPr txBox="1"/>
          <p:nvPr/>
        </p:nvSpPr>
        <p:spPr>
          <a:xfrm>
            <a:off x="1288143" y="1143000"/>
            <a:ext cx="7696200" cy="461665"/>
          </a:xfrm>
          <a:prstGeom prst="rect">
            <a:avLst/>
          </a:prstGeom>
          <a:noFill/>
        </p:spPr>
        <p:txBody>
          <a:bodyPr wrap="square" rtlCol="0">
            <a:spAutoFit/>
          </a:bodyPr>
          <a:lstStyle/>
          <a:p>
            <a:r>
              <a:rPr lang="en-US" sz="2400" dirty="0" smtClean="0"/>
              <a:t>VCF header</a:t>
            </a:r>
            <a:endParaRPr lang="en-US" sz="2400" dirty="0"/>
          </a:p>
        </p:txBody>
      </p:sp>
      <p:cxnSp>
        <p:nvCxnSpPr>
          <p:cNvPr id="6" name="Straight Connector 5"/>
          <p:cNvCxnSpPr/>
          <p:nvPr/>
        </p:nvCxnSpPr>
        <p:spPr>
          <a:xfrm>
            <a:off x="1288143" y="838200"/>
            <a:ext cx="73986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212" y="1619250"/>
            <a:ext cx="7333188"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13678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412</a:t>
            </a:r>
            <a:endParaRPr lang="en-US" dirty="0">
              <a:solidFill>
                <a:schemeClr val="bg1">
                  <a:lumMod val="50000"/>
                </a:schemeClr>
              </a:solidFill>
            </a:endParaRPr>
          </a:p>
        </p:txBody>
      </p:sp>
      <p:sp>
        <p:nvSpPr>
          <p:cNvPr id="3" name="TextBox 2"/>
          <p:cNvSpPr txBox="1"/>
          <p:nvPr/>
        </p:nvSpPr>
        <p:spPr>
          <a:xfrm>
            <a:off x="1143000" y="152400"/>
            <a:ext cx="7696200" cy="523220"/>
          </a:xfrm>
          <a:prstGeom prst="rect">
            <a:avLst/>
          </a:prstGeom>
          <a:noFill/>
        </p:spPr>
        <p:txBody>
          <a:bodyPr wrap="square" rtlCol="0">
            <a:spAutoFit/>
          </a:bodyPr>
          <a:lstStyle/>
          <a:p>
            <a:pPr algn="ctr"/>
            <a:r>
              <a:rPr lang="en-US" sz="2800" dirty="0" smtClean="0"/>
              <a:t>Variant Call Format (VCF) file summarizes variation</a:t>
            </a:r>
            <a:endParaRPr lang="en-US" sz="2800" dirty="0"/>
          </a:p>
        </p:txBody>
      </p:sp>
      <p:sp>
        <p:nvSpPr>
          <p:cNvPr id="4" name="TextBox 3"/>
          <p:cNvSpPr txBox="1"/>
          <p:nvPr/>
        </p:nvSpPr>
        <p:spPr>
          <a:xfrm>
            <a:off x="1288143" y="1976735"/>
            <a:ext cx="7696200" cy="461665"/>
          </a:xfrm>
          <a:prstGeom prst="rect">
            <a:avLst/>
          </a:prstGeom>
          <a:noFill/>
        </p:spPr>
        <p:txBody>
          <a:bodyPr wrap="square" rtlCol="0">
            <a:spAutoFit/>
          </a:bodyPr>
          <a:lstStyle/>
          <a:p>
            <a:r>
              <a:rPr lang="en-US" sz="2400" dirty="0" smtClean="0"/>
              <a:t>VCF field definition line and first row of body</a:t>
            </a:r>
            <a:endParaRPr lang="en-US" sz="2400" dirty="0"/>
          </a:p>
        </p:txBody>
      </p:sp>
      <p:cxnSp>
        <p:nvCxnSpPr>
          <p:cNvPr id="6" name="Straight Connector 5"/>
          <p:cNvCxnSpPr/>
          <p:nvPr/>
        </p:nvCxnSpPr>
        <p:spPr>
          <a:xfrm>
            <a:off x="1288143" y="838200"/>
            <a:ext cx="73986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36864"/>
            <a:ext cx="7848600" cy="1081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19200" y="4495800"/>
            <a:ext cx="7696200" cy="1569660"/>
          </a:xfrm>
          <a:prstGeom prst="rect">
            <a:avLst/>
          </a:prstGeom>
          <a:noFill/>
        </p:spPr>
        <p:txBody>
          <a:bodyPr wrap="square" rtlCol="0">
            <a:spAutoFit/>
          </a:bodyPr>
          <a:lstStyle/>
          <a:p>
            <a:r>
              <a:rPr lang="en-US" sz="2400" dirty="0" smtClean="0"/>
              <a:t>Fields include chromosome (CHROM), position, identifier (e.g. </a:t>
            </a:r>
            <a:r>
              <a:rPr lang="en-US" sz="2400" dirty="0" err="1" smtClean="0"/>
              <a:t>rsID</a:t>
            </a:r>
            <a:r>
              <a:rPr lang="en-US" sz="2400" dirty="0" smtClean="0"/>
              <a:t>), reference allele, alternate allele, quality score, and extensive data (e.g. haplotypes, read depth, quality scores, functional consequences, accession numbers)</a:t>
            </a:r>
            <a:endParaRPr lang="en-US" sz="2400" dirty="0"/>
          </a:p>
        </p:txBody>
      </p:sp>
    </p:spTree>
    <p:extLst>
      <p:ext uri="{BB962C8B-B14F-4D97-AF65-F5344CB8AC3E}">
        <p14:creationId xmlns:p14="http://schemas.microsoft.com/office/powerpoint/2010/main" val="378680267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Fig.9-</a:t>
            </a:r>
            <a:r>
              <a:rPr lang="en-US" dirty="0" smtClean="0">
                <a:solidFill>
                  <a:schemeClr val="bg1">
                    <a:lumMod val="50000"/>
                  </a:schemeClr>
                </a:solidFill>
              </a:rPr>
              <a:t>17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412</a:t>
            </a:r>
            <a:endParaRPr lang="en-US" dirty="0">
              <a:solidFill>
                <a:schemeClr val="bg1">
                  <a:lumMod val="50000"/>
                </a:schemeClr>
              </a:solidFill>
            </a:endParaRPr>
          </a:p>
        </p:txBody>
      </p:sp>
      <p:sp>
        <p:nvSpPr>
          <p:cNvPr id="3" name="TextBox 2"/>
          <p:cNvSpPr txBox="1"/>
          <p:nvPr/>
        </p:nvSpPr>
        <p:spPr>
          <a:xfrm>
            <a:off x="1143000" y="152400"/>
            <a:ext cx="7696200" cy="523220"/>
          </a:xfrm>
          <a:prstGeom prst="rect">
            <a:avLst/>
          </a:prstGeom>
          <a:noFill/>
        </p:spPr>
        <p:txBody>
          <a:bodyPr wrap="square" rtlCol="0">
            <a:spAutoFit/>
          </a:bodyPr>
          <a:lstStyle/>
          <a:p>
            <a:pPr algn="ctr"/>
            <a:r>
              <a:rPr lang="en-US" sz="2800" dirty="0" smtClean="0"/>
              <a:t>Variant Call Format (VCF) file summarizes variation</a:t>
            </a:r>
            <a:endParaRPr lang="en-US" sz="2800" dirty="0"/>
          </a:p>
        </p:txBody>
      </p:sp>
      <p:sp>
        <p:nvSpPr>
          <p:cNvPr id="4" name="TextBox 3"/>
          <p:cNvSpPr txBox="1"/>
          <p:nvPr/>
        </p:nvSpPr>
        <p:spPr>
          <a:xfrm>
            <a:off x="1295400" y="1219200"/>
            <a:ext cx="769257" cy="461665"/>
          </a:xfrm>
          <a:prstGeom prst="rect">
            <a:avLst/>
          </a:prstGeom>
          <a:noFill/>
        </p:spPr>
        <p:txBody>
          <a:bodyPr wrap="square" rtlCol="0">
            <a:spAutoFit/>
          </a:bodyPr>
          <a:lstStyle/>
          <a:p>
            <a:r>
              <a:rPr lang="en-US" sz="2400" dirty="0" smtClean="0"/>
              <a:t>SNP</a:t>
            </a:r>
            <a:endParaRPr lang="en-US" sz="2400" dirty="0"/>
          </a:p>
        </p:txBody>
      </p:sp>
      <p:cxnSp>
        <p:nvCxnSpPr>
          <p:cNvPr id="6" name="Straight Connector 5"/>
          <p:cNvCxnSpPr/>
          <p:nvPr/>
        </p:nvCxnSpPr>
        <p:spPr>
          <a:xfrm>
            <a:off x="1288143" y="838200"/>
            <a:ext cx="73986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57800" y="1219200"/>
            <a:ext cx="1371600" cy="461665"/>
          </a:xfrm>
          <a:prstGeom prst="rect">
            <a:avLst/>
          </a:prstGeom>
          <a:noFill/>
        </p:spPr>
        <p:txBody>
          <a:bodyPr wrap="square" rtlCol="0">
            <a:spAutoFit/>
          </a:bodyPr>
          <a:lstStyle/>
          <a:p>
            <a:r>
              <a:rPr lang="en-US" sz="2400" dirty="0" smtClean="0"/>
              <a:t>Insertion</a:t>
            </a:r>
            <a:endParaRPr lang="en-US" sz="2400" dirty="0"/>
          </a:p>
        </p:txBody>
      </p:sp>
      <p:sp>
        <p:nvSpPr>
          <p:cNvPr id="10" name="TextBox 9"/>
          <p:cNvSpPr txBox="1"/>
          <p:nvPr/>
        </p:nvSpPr>
        <p:spPr>
          <a:xfrm>
            <a:off x="1295400" y="3124200"/>
            <a:ext cx="1371600" cy="461665"/>
          </a:xfrm>
          <a:prstGeom prst="rect">
            <a:avLst/>
          </a:prstGeom>
          <a:noFill/>
        </p:spPr>
        <p:txBody>
          <a:bodyPr wrap="square" rtlCol="0">
            <a:spAutoFit/>
          </a:bodyPr>
          <a:lstStyle/>
          <a:p>
            <a:r>
              <a:rPr lang="en-US" sz="2400" dirty="0" smtClean="0"/>
              <a:t>Deletion</a:t>
            </a:r>
            <a:endParaRPr lang="en-US" sz="2400" dirty="0"/>
          </a:p>
        </p:txBody>
      </p:sp>
      <p:sp>
        <p:nvSpPr>
          <p:cNvPr id="11" name="TextBox 10"/>
          <p:cNvSpPr txBox="1"/>
          <p:nvPr/>
        </p:nvSpPr>
        <p:spPr>
          <a:xfrm>
            <a:off x="5257800" y="3124200"/>
            <a:ext cx="1937657" cy="461665"/>
          </a:xfrm>
          <a:prstGeom prst="rect">
            <a:avLst/>
          </a:prstGeom>
          <a:noFill/>
        </p:spPr>
        <p:txBody>
          <a:bodyPr wrap="square" rtlCol="0">
            <a:spAutoFit/>
          </a:bodyPr>
          <a:lstStyle/>
          <a:p>
            <a:r>
              <a:rPr lang="en-US" sz="2400" dirty="0" smtClean="0"/>
              <a:t>Replacement</a:t>
            </a:r>
            <a:endParaRPr lang="en-US" sz="2400" dirty="0"/>
          </a:p>
        </p:txBody>
      </p:sp>
      <p:sp>
        <p:nvSpPr>
          <p:cNvPr id="12" name="TextBox 11"/>
          <p:cNvSpPr txBox="1"/>
          <p:nvPr/>
        </p:nvSpPr>
        <p:spPr>
          <a:xfrm>
            <a:off x="1295400" y="4953000"/>
            <a:ext cx="3234871" cy="461665"/>
          </a:xfrm>
          <a:prstGeom prst="rect">
            <a:avLst/>
          </a:prstGeom>
          <a:noFill/>
        </p:spPr>
        <p:txBody>
          <a:bodyPr wrap="square" rtlCol="0">
            <a:spAutoFit/>
          </a:bodyPr>
          <a:lstStyle/>
          <a:p>
            <a:r>
              <a:rPr lang="en-US" sz="2400" dirty="0" smtClean="0"/>
              <a:t>Large structural variant</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2519363"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37" y="1627188"/>
            <a:ext cx="2519363"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579969"/>
            <a:ext cx="2519363"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437" y="3603924"/>
            <a:ext cx="2519363"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244" y="5380194"/>
            <a:ext cx="7999413" cy="113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55713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4495800"/>
            <a:ext cx="3581400" cy="32326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66800" y="152400"/>
            <a:ext cx="8001000" cy="954107"/>
          </a:xfrm>
          <a:prstGeom prst="rect">
            <a:avLst/>
          </a:prstGeom>
          <a:noFill/>
        </p:spPr>
        <p:txBody>
          <a:bodyPr wrap="square" rtlCol="0">
            <a:spAutoFit/>
          </a:bodyPr>
          <a:lstStyle/>
          <a:p>
            <a:pPr algn="ctr"/>
            <a:r>
              <a:rPr lang="en-US" sz="2800" dirty="0" smtClean="0"/>
              <a:t>Outline: </a:t>
            </a:r>
          </a:p>
          <a:p>
            <a:pPr algn="ctr"/>
            <a:r>
              <a:rPr lang="en-US" sz="2800" dirty="0" smtClean="0"/>
              <a:t>Analysis of Next-Generation Sequence (NGS) Data</a:t>
            </a:r>
            <a:endParaRPr lang="en-US" sz="2800" dirty="0"/>
          </a:p>
        </p:txBody>
      </p:sp>
      <p:sp>
        <p:nvSpPr>
          <p:cNvPr id="3" name="TextBox 2"/>
          <p:cNvSpPr txBox="1"/>
          <p:nvPr/>
        </p:nvSpPr>
        <p:spPr>
          <a:xfrm>
            <a:off x="1143000" y="1447800"/>
            <a:ext cx="7772400" cy="4893647"/>
          </a:xfrm>
          <a:prstGeom prst="rect">
            <a:avLst/>
          </a:prstGeom>
          <a:noFill/>
        </p:spPr>
        <p:txBody>
          <a:bodyPr wrap="square" rtlCol="0">
            <a:spAutoFit/>
          </a:bodyPr>
          <a:lstStyle/>
          <a:p>
            <a:r>
              <a:rPr lang="en-US" sz="2400" dirty="0" smtClean="0"/>
              <a:t>Introduction</a:t>
            </a:r>
          </a:p>
          <a:p>
            <a:r>
              <a:rPr lang="en-US" sz="2400" dirty="0" smtClean="0"/>
              <a:t>DNA sequencing technologies</a:t>
            </a:r>
          </a:p>
          <a:p>
            <a:r>
              <a:rPr lang="en-US" sz="2400" dirty="0" smtClean="0"/>
              <a:t>	Sanger sequencing; NGS; </a:t>
            </a:r>
            <a:r>
              <a:rPr lang="en-US" sz="2400" dirty="0" err="1" smtClean="0"/>
              <a:t>Illumina</a:t>
            </a:r>
            <a:r>
              <a:rPr lang="en-US" sz="2400" dirty="0" smtClean="0"/>
              <a:t>; </a:t>
            </a:r>
            <a:r>
              <a:rPr lang="en-US" sz="2400" dirty="0" err="1" smtClean="0"/>
              <a:t>pyrosequencing</a:t>
            </a:r>
            <a:r>
              <a:rPr lang="en-US" sz="2400" dirty="0" smtClean="0"/>
              <a:t>; 	ABI </a:t>
            </a:r>
            <a:r>
              <a:rPr lang="en-US" sz="2400" dirty="0" err="1" smtClean="0"/>
              <a:t>SOLiD</a:t>
            </a:r>
            <a:r>
              <a:rPr lang="en-US" sz="2400" dirty="0" smtClean="0"/>
              <a:t>; Ion Torrent; Pac Bio; Complete Genomics</a:t>
            </a:r>
          </a:p>
          <a:p>
            <a:r>
              <a:rPr lang="en-US" sz="2400" dirty="0" smtClean="0"/>
              <a:t>Analysis of NGS sequencing of genomic DNA</a:t>
            </a:r>
          </a:p>
          <a:p>
            <a:r>
              <a:rPr lang="en-US" sz="2400" dirty="0"/>
              <a:t>	</a:t>
            </a:r>
            <a:r>
              <a:rPr lang="en-US" sz="2400" dirty="0" smtClean="0"/>
              <a:t>Overview		Topic 6: Variant calling: SNVs</a:t>
            </a:r>
          </a:p>
          <a:p>
            <a:r>
              <a:rPr lang="en-US" sz="2400" dirty="0"/>
              <a:t>	</a:t>
            </a:r>
            <a:r>
              <a:rPr lang="en-US" sz="2400" dirty="0" smtClean="0"/>
              <a:t>Topic 1: Design		Topic 7: Variant calling: SVs</a:t>
            </a:r>
          </a:p>
          <a:p>
            <a:r>
              <a:rPr lang="en-US" sz="2400" dirty="0"/>
              <a:t>	</a:t>
            </a:r>
            <a:r>
              <a:rPr lang="en-US" sz="2400" dirty="0" smtClean="0"/>
              <a:t>Topic 2: FASTQ	Topic 8: VCF</a:t>
            </a:r>
          </a:p>
          <a:p>
            <a:r>
              <a:rPr lang="en-US" sz="2400" dirty="0"/>
              <a:t>	</a:t>
            </a:r>
            <a:r>
              <a:rPr lang="en-US" sz="2400" dirty="0" smtClean="0"/>
              <a:t>Topic 3: Assembly	Topic 9: Visualizing NGS data</a:t>
            </a:r>
          </a:p>
          <a:p>
            <a:r>
              <a:rPr lang="en-US" sz="2400" dirty="0"/>
              <a:t>	</a:t>
            </a:r>
            <a:r>
              <a:rPr lang="en-US" sz="2400" dirty="0" smtClean="0"/>
              <a:t>Topic 4: Alignment	Topic 10: Significance</a:t>
            </a:r>
          </a:p>
          <a:p>
            <a:r>
              <a:rPr lang="en-US" sz="2400" dirty="0"/>
              <a:t>	</a:t>
            </a:r>
            <a:r>
              <a:rPr lang="en-US" sz="2400" dirty="0" smtClean="0"/>
              <a:t>Topic 5: SAM/BAM</a:t>
            </a:r>
          </a:p>
          <a:p>
            <a:r>
              <a:rPr lang="en-US" sz="2400" dirty="0" smtClean="0"/>
              <a:t>Specialized applications of NGS</a:t>
            </a:r>
          </a:p>
          <a:p>
            <a:r>
              <a:rPr lang="en-US" sz="2400" dirty="0" smtClean="0"/>
              <a:t>Perspective</a:t>
            </a:r>
            <a:endParaRPr lang="en-US" sz="2400" dirty="0"/>
          </a:p>
        </p:txBody>
      </p:sp>
    </p:spTree>
    <p:extLst>
      <p:ext uri="{BB962C8B-B14F-4D97-AF65-F5344CB8AC3E}">
        <p14:creationId xmlns:p14="http://schemas.microsoft.com/office/powerpoint/2010/main" val="233522392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762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144388" name="TextBox 5"/>
          <p:cNvSpPr txBox="1">
            <a:spLocks noChangeArrowheads="1"/>
          </p:cNvSpPr>
          <p:nvPr/>
        </p:nvSpPr>
        <p:spPr bwMode="auto">
          <a:xfrm>
            <a:off x="1295400" y="5486400"/>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We will next explore </a:t>
            </a:r>
            <a:r>
              <a:rPr lang="en-US" dirty="0" err="1" smtClean="0">
                <a:latin typeface="+mj-lt"/>
              </a:rPr>
              <a:t>BEDtools</a:t>
            </a:r>
            <a:r>
              <a:rPr lang="en-US" dirty="0" smtClean="0">
                <a:latin typeface="+mj-lt"/>
              </a:rPr>
              <a:t>, a set of programs used to analyze BAM, GTF, BED, VCF, and other file types. </a:t>
            </a:r>
            <a:endParaRPr lang="en-US" dirty="0" smtClean="0">
              <a:latin typeface="+mj-lt"/>
            </a:endParaRPr>
          </a:p>
        </p:txBody>
      </p:sp>
      <p:sp>
        <p:nvSpPr>
          <p:cNvPr id="6" name="TextBox 5"/>
          <p:cNvSpPr txBox="1"/>
          <p:nvPr/>
        </p:nvSpPr>
        <p:spPr>
          <a:xfrm>
            <a:off x="609600" y="152400"/>
            <a:ext cx="8534400" cy="523220"/>
          </a:xfrm>
          <a:prstGeom prst="rect">
            <a:avLst/>
          </a:prstGeom>
          <a:solidFill>
            <a:srgbClr val="FFFFFF"/>
          </a:solidFill>
        </p:spPr>
        <p:txBody>
          <a:bodyPr wrap="square" rtlCol="0">
            <a:spAutoFit/>
          </a:bodyPr>
          <a:lstStyle/>
          <a:p>
            <a:r>
              <a:rPr lang="en-US" sz="2800" dirty="0" smtClean="0"/>
              <a:t>Visualizing and tabulating next-generation sequence data </a:t>
            </a:r>
            <a:endParaRPr lang="en-US" sz="2800" dirty="0"/>
          </a:p>
        </p:txBody>
      </p:sp>
      <p:sp>
        <p:nvSpPr>
          <p:cNvPr id="5" name="TextBox 5"/>
          <p:cNvSpPr txBox="1">
            <a:spLocks noChangeArrowheads="1"/>
          </p:cNvSpPr>
          <p:nvPr/>
        </p:nvSpPr>
        <p:spPr bwMode="auto">
          <a:xfrm>
            <a:off x="1295400" y="1524000"/>
            <a:ext cx="7620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There are many ways to visualize BAM files.</a:t>
            </a:r>
          </a:p>
          <a:p>
            <a:pPr marL="342900" indent="-342900">
              <a:buFont typeface="Arial"/>
              <a:buChar char="•"/>
            </a:pPr>
            <a:r>
              <a:rPr lang="en-US" dirty="0" smtClean="0">
                <a:latin typeface="+mj-lt"/>
              </a:rPr>
              <a:t>Try Genome Workbench from NCBI</a:t>
            </a:r>
          </a:p>
          <a:p>
            <a:pPr marL="342900" indent="-342900">
              <a:buFont typeface="Arial"/>
              <a:buChar char="•"/>
            </a:pPr>
            <a:r>
              <a:rPr lang="en-US" dirty="0" smtClean="0">
                <a:latin typeface="+mj-lt"/>
              </a:rPr>
              <a:t>Upload your BAM file to a server and poin</a:t>
            </a:r>
            <a:r>
              <a:rPr lang="en-US" dirty="0" smtClean="0">
                <a:latin typeface="+mj-lt"/>
              </a:rPr>
              <a:t>t to it using the UCSC Genome Browser</a:t>
            </a:r>
          </a:p>
          <a:p>
            <a:pPr marL="342900" indent="-342900">
              <a:buFont typeface="Arial"/>
              <a:buChar char="•"/>
            </a:pPr>
            <a:r>
              <a:rPr lang="en-US" dirty="0" smtClean="0">
                <a:latin typeface="+mj-lt"/>
              </a:rPr>
              <a:t>Use Integrative Genomics Viewer (IGV)</a:t>
            </a:r>
          </a:p>
          <a:p>
            <a:pPr marL="342900" indent="-342900">
              <a:buFont typeface="Arial"/>
              <a:buChar char="•"/>
            </a:pPr>
            <a:r>
              <a:rPr lang="en-US" dirty="0" smtClean="0">
                <a:latin typeface="+mj-lt"/>
              </a:rPr>
              <a:t>Use </a:t>
            </a:r>
            <a:r>
              <a:rPr lang="en-US" dirty="0" err="1" smtClean="0">
                <a:latin typeface="Courier"/>
                <a:cs typeface="Courier"/>
              </a:rPr>
              <a:t>samtools</a:t>
            </a:r>
            <a:r>
              <a:rPr lang="en-US" dirty="0" smtClean="0">
                <a:latin typeface="Courier"/>
                <a:cs typeface="Courier"/>
              </a:rPr>
              <a:t> </a:t>
            </a:r>
            <a:r>
              <a:rPr lang="en-US" dirty="0" err="1" smtClean="0">
                <a:latin typeface="Courier"/>
                <a:cs typeface="Courier"/>
              </a:rPr>
              <a:t>tview</a:t>
            </a:r>
            <a:endParaRPr lang="en-US" dirty="0" smtClean="0">
              <a:latin typeface="Courier"/>
              <a:cs typeface="Courier"/>
            </a:endParaRPr>
          </a:p>
        </p:txBody>
      </p:sp>
      <p:sp>
        <p:nvSpPr>
          <p:cNvPr id="7" name="TextBox 6"/>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413</a:t>
            </a:r>
            <a:endParaRPr lang="en-US" dirty="0">
              <a:solidFill>
                <a:schemeClr val="bg1">
                  <a:lumMod val="50000"/>
                </a:schemeClr>
              </a:solidFill>
            </a:endParaRPr>
          </a:p>
        </p:txBody>
      </p:sp>
    </p:spTree>
    <p:extLst>
      <p:ext uri="{BB962C8B-B14F-4D97-AF65-F5344CB8AC3E}">
        <p14:creationId xmlns:p14="http://schemas.microsoft.com/office/powerpoint/2010/main" val="30356567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762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6" name="TextBox 5"/>
          <p:cNvSpPr txBox="1"/>
          <p:nvPr/>
        </p:nvSpPr>
        <p:spPr>
          <a:xfrm>
            <a:off x="2362200" y="152400"/>
            <a:ext cx="5410200" cy="523220"/>
          </a:xfrm>
          <a:prstGeom prst="rect">
            <a:avLst/>
          </a:prstGeom>
          <a:solidFill>
            <a:srgbClr val="FFFFFF"/>
          </a:solidFill>
        </p:spPr>
        <p:txBody>
          <a:bodyPr wrap="square" rtlCol="0">
            <a:spAutoFit/>
          </a:bodyPr>
          <a:lstStyle/>
          <a:p>
            <a:r>
              <a:rPr lang="en-US" sz="2800" dirty="0" err="1" smtClean="0"/>
              <a:t>BEDtools</a:t>
            </a:r>
            <a:r>
              <a:rPr lang="en-US" sz="2800" dirty="0" smtClean="0"/>
              <a:t> to explore genomics data</a:t>
            </a:r>
            <a:endParaRPr lang="en-US" sz="2800" dirty="0"/>
          </a:p>
        </p:txBody>
      </p:sp>
      <p:sp>
        <p:nvSpPr>
          <p:cNvPr id="5" name="TextBox 5"/>
          <p:cNvSpPr txBox="1">
            <a:spLocks noChangeArrowheads="1"/>
          </p:cNvSpPr>
          <p:nvPr/>
        </p:nvSpPr>
        <p:spPr bwMode="auto">
          <a:xfrm>
            <a:off x="1295400" y="1524000"/>
            <a:ext cx="762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Download and install </a:t>
            </a:r>
            <a:r>
              <a:rPr lang="en-US" dirty="0" err="1" smtClean="0">
                <a:latin typeface="+mj-lt"/>
              </a:rPr>
              <a:t>bedtools</a:t>
            </a:r>
            <a:r>
              <a:rPr lang="en-US" dirty="0" smtClean="0">
                <a:latin typeface="+mj-lt"/>
              </a:rPr>
              <a:t>:</a:t>
            </a:r>
            <a:endParaRPr lang="en-US" dirty="0" smtClean="0">
              <a:latin typeface="Courier"/>
              <a:cs typeface="Courier"/>
            </a:endParaRPr>
          </a:p>
        </p:txBody>
      </p:sp>
      <p:pic>
        <p:nvPicPr>
          <p:cNvPr id="2" name="Picture 1" descr="Screen Shot 2017-02-25 at 2.5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981200"/>
            <a:ext cx="6769100" cy="2870200"/>
          </a:xfrm>
          <a:prstGeom prst="rect">
            <a:avLst/>
          </a:prstGeom>
        </p:spPr>
      </p:pic>
      <p:sp>
        <p:nvSpPr>
          <p:cNvPr id="8" name="TextBox 5"/>
          <p:cNvSpPr txBox="1">
            <a:spLocks noChangeArrowheads="1"/>
          </p:cNvSpPr>
          <p:nvPr/>
        </p:nvSpPr>
        <p:spPr bwMode="auto">
          <a:xfrm>
            <a:off x="1511300" y="5029200"/>
            <a:ext cx="762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Place the </a:t>
            </a:r>
            <a:r>
              <a:rPr lang="en-US" dirty="0" err="1" smtClean="0">
                <a:latin typeface="+mj-lt"/>
              </a:rPr>
              <a:t>executables</a:t>
            </a:r>
            <a:r>
              <a:rPr lang="en-US" dirty="0" smtClean="0">
                <a:latin typeface="+mj-lt"/>
              </a:rPr>
              <a:t> in your path:</a:t>
            </a:r>
            <a:endParaRPr lang="en-US" dirty="0" smtClean="0">
              <a:latin typeface="Courier"/>
              <a:cs typeface="Courier"/>
            </a:endParaRPr>
          </a:p>
        </p:txBody>
      </p:sp>
      <p:pic>
        <p:nvPicPr>
          <p:cNvPr id="4" name="Picture 3" descr="Screen Shot 2017-02-25 at 2.55.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562600"/>
            <a:ext cx="6718300" cy="381000"/>
          </a:xfrm>
          <a:prstGeom prst="rect">
            <a:avLst/>
          </a:prstGeom>
        </p:spPr>
      </p:pic>
      <p:sp>
        <p:nvSpPr>
          <p:cNvPr id="10" name="TextBox 9"/>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414</a:t>
            </a:r>
            <a:endParaRPr lang="en-US" dirty="0">
              <a:solidFill>
                <a:schemeClr val="bg1">
                  <a:lumMod val="50000"/>
                </a:schemeClr>
              </a:solidFill>
            </a:endParaRPr>
          </a:p>
        </p:txBody>
      </p:sp>
    </p:spTree>
    <p:extLst>
      <p:ext uri="{BB962C8B-B14F-4D97-AF65-F5344CB8AC3E}">
        <p14:creationId xmlns:p14="http://schemas.microsoft.com/office/powerpoint/2010/main" val="413242110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Line 3"/>
          <p:cNvSpPr>
            <a:spLocks noChangeShapeType="1"/>
          </p:cNvSpPr>
          <p:nvPr/>
        </p:nvSpPr>
        <p:spPr bwMode="auto">
          <a:xfrm>
            <a:off x="1676400" y="762000"/>
            <a:ext cx="6858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mtClean="0">
              <a:solidFill>
                <a:srgbClr val="000000"/>
              </a:solidFill>
            </a:endParaRPr>
          </a:p>
        </p:txBody>
      </p:sp>
      <p:sp>
        <p:nvSpPr>
          <p:cNvPr id="6" name="TextBox 5"/>
          <p:cNvSpPr txBox="1"/>
          <p:nvPr/>
        </p:nvSpPr>
        <p:spPr>
          <a:xfrm>
            <a:off x="2362200" y="152400"/>
            <a:ext cx="5410200" cy="523220"/>
          </a:xfrm>
          <a:prstGeom prst="rect">
            <a:avLst/>
          </a:prstGeom>
          <a:solidFill>
            <a:srgbClr val="FFFFFF"/>
          </a:solidFill>
        </p:spPr>
        <p:txBody>
          <a:bodyPr wrap="square" rtlCol="0">
            <a:spAutoFit/>
          </a:bodyPr>
          <a:lstStyle/>
          <a:p>
            <a:r>
              <a:rPr lang="en-US" sz="2800" dirty="0" err="1" smtClean="0"/>
              <a:t>BEDtools</a:t>
            </a:r>
            <a:r>
              <a:rPr lang="en-US" sz="2800" dirty="0" smtClean="0"/>
              <a:t> to explore genomics data</a:t>
            </a:r>
            <a:endParaRPr lang="en-US" sz="2800" dirty="0"/>
          </a:p>
        </p:txBody>
      </p:sp>
      <p:sp>
        <p:nvSpPr>
          <p:cNvPr id="5" name="TextBox 5"/>
          <p:cNvSpPr txBox="1">
            <a:spLocks noChangeArrowheads="1"/>
          </p:cNvSpPr>
          <p:nvPr/>
        </p:nvSpPr>
        <p:spPr bwMode="auto">
          <a:xfrm>
            <a:off x="1295400" y="1524000"/>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smtClean="0">
                <a:latin typeface="+mj-lt"/>
              </a:rPr>
              <a:t>Obtain some BED files. For example, visit the UCSC Table Browser and output any BED files of interest.</a:t>
            </a:r>
            <a:endParaRPr lang="en-US" dirty="0" smtClean="0">
              <a:latin typeface="Courier"/>
              <a:cs typeface="Courier"/>
            </a:endParaRPr>
          </a:p>
        </p:txBody>
      </p:sp>
      <p:pic>
        <p:nvPicPr>
          <p:cNvPr id="3" name="Picture 2" descr="Screen Shot 2017-02-25 at 2.56.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438400"/>
            <a:ext cx="6756400" cy="1879600"/>
          </a:xfrm>
          <a:prstGeom prst="rect">
            <a:avLst/>
          </a:prstGeom>
        </p:spPr>
      </p:pic>
      <p:pic>
        <p:nvPicPr>
          <p:cNvPr id="9" name="Picture 8" descr="Screen Shot 2017-02-25 at 2.59.46 PM.png"/>
          <p:cNvPicPr>
            <a:picLocks noChangeAspect="1"/>
          </p:cNvPicPr>
          <p:nvPr/>
        </p:nvPicPr>
        <p:blipFill rotWithShape="1">
          <a:blip r:embed="rId4">
            <a:extLst>
              <a:ext uri="{28A0092B-C50C-407E-A947-70E740481C1C}">
                <a14:useLocalDpi xmlns:a14="http://schemas.microsoft.com/office/drawing/2010/main" val="0"/>
              </a:ext>
            </a:extLst>
          </a:blip>
          <a:srcRect t="60839"/>
          <a:stretch/>
        </p:blipFill>
        <p:spPr>
          <a:xfrm>
            <a:off x="1676400" y="5105400"/>
            <a:ext cx="6794500" cy="1422400"/>
          </a:xfrm>
          <a:prstGeom prst="rect">
            <a:avLst/>
          </a:prstGeom>
        </p:spPr>
      </p:pic>
      <p:sp>
        <p:nvSpPr>
          <p:cNvPr id="10" name="TextBox 9"/>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414</a:t>
            </a:r>
            <a:endParaRPr lang="en-US" dirty="0">
              <a:solidFill>
                <a:schemeClr val="bg1">
                  <a:lumMod val="50000"/>
                </a:schemeClr>
              </a:solidFill>
            </a:endParaRPr>
          </a:p>
        </p:txBody>
      </p:sp>
    </p:spTree>
    <p:extLst>
      <p:ext uri="{BB962C8B-B14F-4D97-AF65-F5344CB8AC3E}">
        <p14:creationId xmlns:p14="http://schemas.microsoft.com/office/powerpoint/2010/main" val="57340471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5992</TotalTime>
  <Words>5555</Words>
  <Application>Microsoft Macintosh PowerPoint</Application>
  <PresentationFormat>On-screen Show (4:3)</PresentationFormat>
  <Paragraphs>1069</Paragraphs>
  <Slides>127</Slides>
  <Notes>55</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Krieger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pevsner</dc:creator>
  <cp:lastModifiedBy>Pevsner, Jonathan</cp:lastModifiedBy>
  <cp:revision>50</cp:revision>
  <dcterms:created xsi:type="dcterms:W3CDTF">2014-11-10T15:13:23Z</dcterms:created>
  <dcterms:modified xsi:type="dcterms:W3CDTF">2017-02-25T21:09:13Z</dcterms:modified>
</cp:coreProperties>
</file>